
<file path=[Content_Types].xml><?xml version="1.0" encoding="utf-8"?>
<Types xmlns="http://schemas.openxmlformats.org/package/2006/content-types">
  <Default Extension="png" ContentType="image/png"/>
  <Default Extension="mp3" ContentType="audio/mpeg"/>
  <Default Extension="jpeg" ContentType="image/jpeg"/>
  <Default Extension="rels" ContentType="application/vnd.openxmlformats-package.relationships+xml"/>
  <Default Extension="xml" ContentType="application/xml"/>
  <Default Extension="wav" ContentType="audio/x-wa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62" r:id="rId1"/>
  </p:sldMasterIdLst>
  <p:sldIdLst>
    <p:sldId id="256" r:id="rId2"/>
    <p:sldId id="257" r:id="rId3"/>
    <p:sldId id="258" r:id="rId4"/>
    <p:sldId id="260" r:id="rId5"/>
    <p:sldId id="262" r:id="rId6"/>
    <p:sldId id="264" r:id="rId7"/>
    <p:sldId id="259" r:id="rId8"/>
    <p:sldId id="270" r:id="rId9"/>
    <p:sldId id="263" r:id="rId10"/>
    <p:sldId id="272" r:id="rId11"/>
    <p:sldId id="274" r:id="rId1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243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r>
              <a:rPr lang="pt-PT"/>
              <a:t>Clique para editar o estilo do subtítulo do Modelo Global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>
              <a:defRPr/>
            </a:lvl1pPr>
          </a:lstStyle>
          <a:p>
            <a:fld id="{96DFF08F-DC6B-4601-B491-B0F83F6DD2DA}" type="datetimeFigureOut">
              <a:rPr lang="en-US" smtClean="0"/>
              <a:pPr/>
              <a:t>5/8/2017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‹nº›</a:t>
            </a:fld>
            <a:endParaRPr lang="en-US" dirty="0"/>
          </a:p>
        </p:txBody>
      </p:sp>
      <p:cxnSp>
        <p:nvCxnSpPr>
          <p:cNvPr id="13" name="Straight Connector 12"/>
          <p:cNvCxnSpPr/>
          <p:nvPr/>
        </p:nvCxnSpPr>
        <p:spPr>
          <a:xfrm flipV="1">
            <a:off x="8386842" y="5264106"/>
            <a:ext cx="0" cy="914400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/>
          <p:cNvSpPr/>
          <p:nvPr/>
        </p:nvSpPr>
        <p:spPr>
          <a:xfrm>
            <a:off x="0" y="-1"/>
            <a:ext cx="12192000" cy="457200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40635065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PT"/>
              <a:t>Editar os estilos de texto do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t>5/8/2017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09378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Cabeçalho da Sec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b="0" spc="200" baseline="0"/>
            </a:lvl1pPr>
          </a:lstStyle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PT"/>
              <a:t>Editar os estilos de texto do Modelo Global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t>5/8/2017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‹nº›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 flipV="1">
            <a:off x="8386842" y="5264106"/>
            <a:ext cx="0" cy="914400"/>
          </a:xfrm>
          <a:prstGeom prst="line">
            <a:avLst/>
          </a:prstGeom>
          <a:ln w="1905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12"/>
          <p:cNvSpPr/>
          <p:nvPr/>
        </p:nvSpPr>
        <p:spPr>
          <a:xfrm>
            <a:off x="0" y="-1"/>
            <a:ext cx="12192000" cy="4572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7817970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údo Dup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</p:spPr>
        <p:txBody>
          <a:bodyPr/>
          <a:lstStyle/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24127" y="2286000"/>
            <a:ext cx="4754880" cy="4023360"/>
          </a:xfrm>
        </p:spPr>
        <p:txBody>
          <a:bodyPr/>
          <a:lstStyle/>
          <a:p>
            <a:pPr lvl="0"/>
            <a:r>
              <a:rPr lang="pt-PT"/>
              <a:t>Editar os estilos de texto do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89320" y="2286000"/>
            <a:ext cx="4754880" cy="4023360"/>
          </a:xfrm>
        </p:spPr>
        <p:txBody>
          <a:bodyPr/>
          <a:lstStyle/>
          <a:p>
            <a:pPr lvl="0"/>
            <a:r>
              <a:rPr lang="pt-PT"/>
              <a:t>Editar os estilos de texto do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t>5/8/2017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44827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2300" b="0" cap="none" baseline="0">
                <a:solidFill>
                  <a:schemeClr val="accent2">
                    <a:lumMod val="75000"/>
                  </a:schemeClr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/>
              <a:t>Editar os estilos de texto do Modelo Global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24128" y="2967788"/>
            <a:ext cx="4754880" cy="3341572"/>
          </a:xfrm>
        </p:spPr>
        <p:txBody>
          <a:bodyPr/>
          <a:lstStyle/>
          <a:p>
            <a:pPr lvl="0"/>
            <a:r>
              <a:rPr lang="pt-PT"/>
              <a:t>Editar os estilos de texto do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99088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lang="en-US" sz="2300" b="0" kern="1200" cap="none" baseline="0" dirty="0">
                <a:solidFill>
                  <a:schemeClr val="accent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None/>
            </a:pPr>
            <a:r>
              <a:rPr lang="pt-PT"/>
              <a:t>Editar os estilos de texto do Modelo Global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990888" y="2967788"/>
            <a:ext cx="4754880" cy="3341572"/>
          </a:xfrm>
        </p:spPr>
        <p:txBody>
          <a:bodyPr/>
          <a:lstStyle/>
          <a:p>
            <a:pPr lvl="0"/>
            <a:r>
              <a:rPr lang="pt-PT"/>
              <a:t>Editar os estilos de texto do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t>5/8/2017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49325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t>5/8/2017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81425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t>5/8/2017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01367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24128" y="471509"/>
            <a:ext cx="4389120" cy="1737360"/>
          </a:xfrm>
        </p:spPr>
        <p:txBody>
          <a:bodyPr>
            <a:noAutofit/>
          </a:bodyPr>
          <a:lstStyle>
            <a:lvl1pPr>
              <a:lnSpc>
                <a:spcPct val="80000"/>
              </a:lnSpc>
              <a:defRPr sz="4000"/>
            </a:lvl1pPr>
          </a:lstStyle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5000" y="822960"/>
            <a:ext cx="5678424" cy="518464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/>
              <a:t>Editar os estilos de texto do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128" y="2257506"/>
            <a:ext cx="4389120" cy="3762294"/>
          </a:xfrm>
        </p:spPr>
        <p:txBody>
          <a:bodyPr lIns="91440" rIns="91440">
            <a:normAutofit/>
          </a:bodyPr>
          <a:lstStyle>
            <a:lvl1pPr marL="0" indent="0">
              <a:lnSpc>
                <a:spcPct val="108000"/>
              </a:lnSpc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/>
              <a:t>Editar os estilos de texto do Modelo Global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t>5/8/2017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84447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8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-1"/>
            <a:ext cx="12188952" cy="4572000"/>
          </a:xfrm>
          <a:solidFill>
            <a:schemeClr val="accent2">
              <a:lumMod val="60000"/>
              <a:lumOff val="40000"/>
            </a:schemeClr>
          </a:solidFill>
        </p:spPr>
        <p:txBody>
          <a:bodyPr lIns="457200" tIns="365760" rIns="45720" bIns="4572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t-PT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10600" y="4960138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PT"/>
              <a:t>Editar os estilos de texto do Modelo Global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16CA0-919D-4A49-9C8A-62FDFB3A5183}" type="datetimeFigureOut">
              <a:rPr lang="en-US" smtClean="0"/>
              <a:t>5/8/2017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7E5644-1E61-4311-A31E-84CB9C7AA8A9}" type="slidenum">
              <a:rPr lang="en-US" smtClean="0"/>
              <a:t>‹nº›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868991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PT"/>
              <a:t>Editar os estilos de texto do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t>5/8/2017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29951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Vertical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762000"/>
            <a:ext cx="2628900" cy="5410200"/>
          </a:xfrm>
        </p:spPr>
        <p:txBody>
          <a:bodyPr vert="eaVert" lIns="45720" tIns="91440" rIns="45720" bIns="91440"/>
          <a:lstStyle/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1" y="762000"/>
            <a:ext cx="7581900" cy="5410200"/>
          </a:xfrm>
        </p:spPr>
        <p:txBody>
          <a:bodyPr vert="eaVert"/>
          <a:lstStyle/>
          <a:p>
            <a:pPr lvl="0"/>
            <a:r>
              <a:rPr lang="pt-PT"/>
              <a:t>Editar os estilos de texto do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t>5/8/2017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‹nº›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 rot="5400000" flipV="1">
            <a:off x="10058400" y="59263"/>
            <a:ext cx="0" cy="914400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141371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286000"/>
            <a:ext cx="9720073" cy="4023360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/>
          <a:p>
            <a:pPr lvl="0"/>
            <a:r>
              <a:rPr lang="pt-PT"/>
              <a:t>Editar os estilos de texto do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24129" y="6470704"/>
            <a:ext cx="2154143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96DFF08F-DC6B-4601-B491-B0F83F6DD2DA}" type="datetimeFigureOut">
              <a:rPr lang="en-US" smtClean="0"/>
              <a:pPr/>
              <a:t>5/8/2017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842932" y="6470704"/>
            <a:ext cx="5901459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837333" y="6470704"/>
            <a:ext cx="973667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4FAB73BC-B049-4115-A692-8D63A059BFB8}" type="slidenum">
              <a:rPr lang="en-US" smtClean="0"/>
              <a:pPr/>
              <a:t>‹nº›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8431472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1" r:id="rId9"/>
    <p:sldLayoutId id="2147483672" r:id="rId10"/>
    <p:sldLayoutId id="2147483673" r:id="rId11"/>
  </p:sldLayoutIdLst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5000" kern="1200" cap="all" spc="100" baseline="0">
          <a:solidFill>
            <a:schemeClr val="tx1">
              <a:lumMod val="95000"/>
              <a:lumOff val="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2"/>
        </a:buClr>
        <a:buSzPct val="100000"/>
        <a:buFont typeface="Tw Cen MT" panose="020B0602020104020603" pitchFamily="34" charset="0"/>
        <a:buChar char=" 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26517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4480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59436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77724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91440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060704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216152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3624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3.xml"/><Relationship Id="rId1" Type="http://schemas.openxmlformats.org/officeDocument/2006/relationships/video" Target="https://www.youtube.com/embed/H2qghj7itIk" TargetMode="Externa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slideLayout" Target="../slideLayouts/slideLayout3.xml"/><Relationship Id="rId1" Type="http://schemas.openxmlformats.org/officeDocument/2006/relationships/video" Target="https://www.youtube.com/embed/dC5R0cLrojQ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audio" Target="NULL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recursosonline.org/ta/#grupos" TargetMode="External"/><Relationship Id="rId2" Type="http://schemas.openxmlformats.org/officeDocument/2006/relationships/hyperlink" Target="https://youtu.be/m1jzQyrDelM?t=14m" TargetMode="External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slideLayout" Target="../slideLayouts/slideLayout3.xml"/><Relationship Id="rId1" Type="http://schemas.openxmlformats.org/officeDocument/2006/relationships/video" Target="https://www.youtube.com/embed/7f3c6xvCX5E" TargetMode="Externa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3.xml"/><Relationship Id="rId4" Type="http://schemas.openxmlformats.org/officeDocument/2006/relationships/audio" Target="../media/audio1.wav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video" Target="https://www.youtube.com/embed/Thn5Lxpy7C4" TargetMode="Externa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9.jpeg"/><Relationship Id="rId5" Type="http://schemas.openxmlformats.org/officeDocument/2006/relationships/image" Target="../media/image7.png"/><Relationship Id="rId4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g-IBFuMESDk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de-DE" dirty="0"/>
              <a:t>Como se lembram e esquecem tradições populares</a:t>
            </a:r>
            <a:br>
              <a:rPr lang="de-DE" dirty="0"/>
            </a:br>
            <a:r>
              <a:rPr lang="de-DE" sz="4000" dirty="0"/>
              <a:t>Diálogo com a diáspora madeirense </a:t>
            </a:r>
            <a:endParaRPr lang="de-DE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e-DE" dirty="0"/>
              <a:t>Jorge Freitas Branco,</a:t>
            </a:r>
            <a:br>
              <a:rPr lang="de-DE" dirty="0"/>
            </a:br>
            <a:r>
              <a:rPr lang="de-DE" dirty="0"/>
              <a:t>ISCTE Instituto Universitário de Lisboa, CRIA-IUL</a:t>
            </a:r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-5965"/>
            <a:ext cx="12192000" cy="45640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93701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Música, músicas …</a:t>
            </a:r>
          </a:p>
        </p:txBody>
      </p:sp>
      <p:sp>
        <p:nvSpPr>
          <p:cNvPr id="3" name="Marcador de Posição de Conteúdo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Música popular,</a:t>
            </a:r>
          </a:p>
          <a:p>
            <a:r>
              <a:rPr lang="de-DE" dirty="0"/>
              <a:t>Música tradicional,</a:t>
            </a:r>
          </a:p>
          <a:p>
            <a:r>
              <a:rPr lang="de-DE" dirty="0"/>
              <a:t>Música regional, madeirense</a:t>
            </a:r>
          </a:p>
          <a:p>
            <a:r>
              <a:rPr lang="de-DE" dirty="0"/>
              <a:t>Música folclórica ou folclore</a:t>
            </a:r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60998"/>
            <a:ext cx="12323298" cy="4765035"/>
          </a:xfrm>
          <a:prstGeom prst="rect">
            <a:avLst/>
          </a:prstGeom>
        </p:spPr>
      </p:pic>
      <p:pic>
        <p:nvPicPr>
          <p:cNvPr id="5" name="H2qghj7itIk"/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3810000" y="2143125"/>
            <a:ext cx="4572000" cy="2571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44429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Música popular</a:t>
            </a:r>
          </a:p>
        </p:txBody>
      </p:sp>
      <p:sp>
        <p:nvSpPr>
          <p:cNvPr id="6" name="Marcador de Posição do Texto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Teixeirinha (Vítor Mateus Teixeira, 1961-1985),</a:t>
            </a:r>
          </a:p>
          <a:p>
            <a:r>
              <a:rPr lang="de-DE" b="1" dirty="0"/>
              <a:t>Canção de luto, 1961</a:t>
            </a:r>
          </a:p>
          <a:p>
            <a:r>
              <a:rPr lang="de-DE" dirty="0"/>
              <a:t>„Diga o que quer ouvir“</a:t>
            </a:r>
          </a:p>
        </p:txBody>
      </p:sp>
      <p:pic>
        <p:nvPicPr>
          <p:cNvPr id="7" name="dC5R0cLrojQ"/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4161183" y="51766"/>
            <a:ext cx="8030817" cy="45173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937854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Música Tradicional</a:t>
            </a:r>
          </a:p>
        </p:txBody>
      </p:sp>
      <p:pic>
        <p:nvPicPr>
          <p:cNvPr id="6" name="Marcador de Posição da Imagem 5"/>
          <p:cNvPicPr>
            <a:picLocks noGrp="1" noChangeAspect="1"/>
          </p:cNvPicPr>
          <p:nvPr>
            <p:ph type="pic" idx="1"/>
          </p:nvPr>
        </p:nvPicPr>
        <p:blipFill>
          <a:blip r:embed="rId4"/>
          <a:srcRect t="21816" b="21816"/>
          <a:stretch>
            <a:fillRect/>
          </a:stretch>
        </p:blipFill>
        <p:spPr/>
      </p:pic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/>
        <p:txBody>
          <a:bodyPr>
            <a:normAutofit lnSpcReduction="10000"/>
          </a:bodyPr>
          <a:lstStyle/>
          <a:p>
            <a:r>
              <a:rPr lang="de-DE" dirty="0"/>
              <a:t>Repertório,</a:t>
            </a:r>
          </a:p>
          <a:p>
            <a:r>
              <a:rPr lang="de-DE" dirty="0"/>
              <a:t>Recolha da tradição -&gt;fonte de inspiração recriativa,</a:t>
            </a:r>
          </a:p>
          <a:p>
            <a:r>
              <a:rPr lang="de-DE" dirty="0"/>
              <a:t>Exibição,</a:t>
            </a:r>
          </a:p>
          <a:p>
            <a:r>
              <a:rPr lang="de-DE" dirty="0"/>
              <a:t>Construção instrumentos musicais</a:t>
            </a:r>
          </a:p>
        </p:txBody>
      </p:sp>
      <p:pic>
        <p:nvPicPr>
          <p:cNvPr id="5" name="Banda D'Alen - Foram-se os homens ao mar - 01 - Mourisca do Caniçal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33270" y="5526258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18564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3724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451578" y="612790"/>
            <a:ext cx="9474727" cy="689761"/>
          </a:xfrm>
          <a:noFill/>
        </p:spPr>
        <p:txBody>
          <a:bodyPr>
            <a:normAutofit fontScale="90000"/>
          </a:bodyPr>
          <a:lstStyle/>
          <a:p>
            <a:r>
              <a:rPr lang="es-ES" dirty="0"/>
              <a:t>Os </a:t>
            </a:r>
            <a:r>
              <a:rPr lang="es-ES" dirty="0" err="1"/>
              <a:t>agrupamentos</a:t>
            </a:r>
            <a:r>
              <a:rPr lang="es-ES" dirty="0"/>
              <a:t>  de música tradicional</a:t>
            </a:r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-251847" y="1307905"/>
            <a:ext cx="10851701" cy="3968205"/>
          </a:xfrm>
          <a:solidFill>
            <a:schemeClr val="accent1"/>
          </a:solidFill>
          <a:effectLst>
            <a:softEdge rad="31750"/>
          </a:effectLst>
          <a:scene3d>
            <a:camera prst="perspectiveContrastingLeftFacing"/>
            <a:lightRig rig="threePt" dir="t"/>
          </a:scene3d>
          <a:sp3d>
            <a:bevelT prst="convex"/>
          </a:sp3d>
        </p:spPr>
        <p:txBody>
          <a:bodyPr>
            <a:prstTxWarp prst="textCirclePour">
              <a:avLst/>
            </a:prstTxWarp>
            <a:normAutofit/>
          </a:bodyPr>
          <a:lstStyle/>
          <a:p>
            <a:pPr marL="0" indent="0">
              <a:buNone/>
            </a:pPr>
            <a:r>
              <a:rPr lang="es-ES" sz="2800" dirty="0"/>
              <a:t>1967 Tuna Flores de </a:t>
            </a:r>
            <a:r>
              <a:rPr lang="es-ES" sz="2800" dirty="0" err="1"/>
              <a:t>Maio</a:t>
            </a:r>
            <a:r>
              <a:rPr lang="es-ES" sz="2800" dirty="0"/>
              <a:t> </a:t>
            </a:r>
            <a:r>
              <a:rPr lang="es-ES" sz="2800" dirty="0">
                <a:sym typeface="Wingdings" panose="05000000000000000000" pitchFamily="2" charset="2"/>
              </a:rPr>
              <a:t></a:t>
            </a:r>
            <a:r>
              <a:rPr lang="es-ES" sz="2800" dirty="0"/>
              <a:t> 1986 Flores de </a:t>
            </a:r>
            <a:r>
              <a:rPr lang="es-ES" sz="2800" dirty="0" err="1"/>
              <a:t>Maio</a:t>
            </a:r>
            <a:r>
              <a:rPr lang="es-ES" sz="2800" dirty="0"/>
              <a:t> 1981 </a:t>
            </a:r>
            <a:r>
              <a:rPr lang="es-ES" sz="2800" dirty="0" err="1"/>
              <a:t>Algozes</a:t>
            </a:r>
            <a:r>
              <a:rPr lang="es-ES" sz="2800" dirty="0"/>
              <a:t> </a:t>
            </a:r>
            <a:r>
              <a:rPr lang="es-ES" sz="2800" dirty="0">
                <a:sym typeface="Wingdings" panose="05000000000000000000" pitchFamily="2" charset="2"/>
              </a:rPr>
              <a:t> 1986 Grupo </a:t>
            </a:r>
            <a:r>
              <a:rPr lang="es-ES" sz="2800" dirty="0" err="1">
                <a:sym typeface="Wingdings" panose="05000000000000000000" pitchFamily="2" charset="2"/>
              </a:rPr>
              <a:t>Xarabanda</a:t>
            </a:r>
            <a:r>
              <a:rPr lang="es-ES" sz="2800" dirty="0">
                <a:sym typeface="Wingdings" panose="05000000000000000000" pitchFamily="2" charset="2"/>
              </a:rPr>
              <a:t> (O </a:t>
            </a:r>
            <a:r>
              <a:rPr lang="es-ES" sz="2800" dirty="0" err="1">
                <a:sym typeface="Wingdings" panose="05000000000000000000" pitchFamily="2" charset="2"/>
              </a:rPr>
              <a:t>Batente</a:t>
            </a:r>
            <a:r>
              <a:rPr lang="es-ES" sz="2800" dirty="0">
                <a:sym typeface="Wingdings" panose="05000000000000000000" pitchFamily="2" charset="2"/>
              </a:rPr>
              <a:t>, Orquestra de Ponteado) 1987 Si Que </a:t>
            </a:r>
            <a:r>
              <a:rPr lang="es-ES" sz="2800" dirty="0" err="1">
                <a:sym typeface="Wingdings" panose="05000000000000000000" pitchFamily="2" charset="2"/>
              </a:rPr>
              <a:t>Brade</a:t>
            </a:r>
            <a:r>
              <a:rPr lang="es-ES" sz="2800" dirty="0">
                <a:sym typeface="Wingdings" panose="05000000000000000000" pitchFamily="2" charset="2"/>
              </a:rPr>
              <a:t> 1995 Banda </a:t>
            </a:r>
            <a:r>
              <a:rPr lang="es-ES" sz="2800" dirty="0" err="1">
                <a:sym typeface="Wingdings" panose="05000000000000000000" pitchFamily="2" charset="2"/>
              </a:rPr>
              <a:t>d’Além</a:t>
            </a:r>
            <a:r>
              <a:rPr lang="es-ES" sz="2800" dirty="0">
                <a:sym typeface="Wingdings" panose="05000000000000000000" pitchFamily="2" charset="2"/>
              </a:rPr>
              <a:t> 1996-2002 </a:t>
            </a:r>
            <a:r>
              <a:rPr lang="es-ES" sz="2800" dirty="0" err="1">
                <a:sym typeface="Wingdings" panose="05000000000000000000" pitchFamily="2" charset="2"/>
              </a:rPr>
              <a:t>Almma</a:t>
            </a:r>
            <a:r>
              <a:rPr lang="es-ES" sz="2800" dirty="0">
                <a:sym typeface="Wingdings" panose="05000000000000000000" pitchFamily="2" charset="2"/>
              </a:rPr>
              <a:t> 1997 </a:t>
            </a:r>
            <a:r>
              <a:rPr lang="es-ES" sz="2800" dirty="0" err="1">
                <a:sym typeface="Wingdings" panose="05000000000000000000" pitchFamily="2" charset="2"/>
              </a:rPr>
              <a:t>Encontros</a:t>
            </a:r>
            <a:r>
              <a:rPr lang="es-ES" sz="2800" dirty="0">
                <a:sym typeface="Wingdings" panose="05000000000000000000" pitchFamily="2" charset="2"/>
              </a:rPr>
              <a:t> da </a:t>
            </a:r>
            <a:r>
              <a:rPr lang="es-ES" sz="2800" dirty="0" err="1">
                <a:sym typeface="Wingdings" panose="05000000000000000000" pitchFamily="2" charset="2"/>
              </a:rPr>
              <a:t>Eira</a:t>
            </a:r>
            <a:r>
              <a:rPr lang="es-ES" sz="2800" dirty="0">
                <a:sym typeface="Wingdings" panose="05000000000000000000" pitchFamily="2" charset="2"/>
              </a:rPr>
              <a:t> -2010  2015 </a:t>
            </a:r>
            <a:r>
              <a:rPr lang="es-ES" sz="2800" dirty="0" err="1">
                <a:sym typeface="Wingdings" panose="05000000000000000000" pitchFamily="2" charset="2"/>
              </a:rPr>
              <a:t>C’azoada</a:t>
            </a:r>
            <a:endParaRPr lang="es-ES" sz="2800" dirty="0"/>
          </a:p>
        </p:txBody>
      </p:sp>
      <p:sp>
        <p:nvSpPr>
          <p:cNvPr id="4" name="Marcador de Posição do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PT"/>
              <a:t>Tertúlia madeirense, Lisboa, Ordem dos Engenheiros</a:t>
            </a:r>
            <a:endParaRPr lang="en-US" dirty="0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3067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250">
        <p:circle/>
        <p:sndAc>
          <p:stSnd>
            <p:snd r:embed="rId2" name="camera.wav"/>
          </p:stSnd>
        </p:sndAc>
      </p:transition>
    </mc:Choice>
    <mc:Fallback xmlns="">
      <p:transition spd="slow">
        <p:circle/>
        <p:sndAc>
          <p:stSnd>
            <p:snd r:embed="rId3" name="camera.wav"/>
          </p:stSnd>
        </p:sndAc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Música tradicional</a:t>
            </a:r>
          </a:p>
        </p:txBody>
      </p:sp>
      <p:sp>
        <p:nvSpPr>
          <p:cNvPr id="3" name="Marcador de Posição da Imagem 2"/>
          <p:cNvSpPr>
            <a:spLocks noGrp="1"/>
          </p:cNvSpPr>
          <p:nvPr>
            <p:ph type="pic" idx="1"/>
          </p:nvPr>
        </p:nvSpPr>
        <p:spPr/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de-DE" sz="2800" dirty="0"/>
              <a:t>SUA PRÁTICA</a:t>
            </a:r>
          </a:p>
        </p:txBody>
      </p:sp>
      <p:sp>
        <p:nvSpPr>
          <p:cNvPr id="5" name="Retângulo 4"/>
          <p:cNvSpPr/>
          <p:nvPr/>
        </p:nvSpPr>
        <p:spPr>
          <a:xfrm>
            <a:off x="1283937" y="1316503"/>
            <a:ext cx="9621078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es-ES" sz="2400" dirty="0"/>
              <a:t>A </a:t>
            </a:r>
            <a:r>
              <a:rPr lang="es-ES" sz="2400" dirty="0" err="1"/>
              <a:t>prática</a:t>
            </a:r>
            <a:r>
              <a:rPr lang="es-ES" sz="2400" dirty="0"/>
              <a:t> de musical tradicional sustenta </a:t>
            </a:r>
            <a:r>
              <a:rPr lang="es-ES" sz="2400" dirty="0" err="1"/>
              <a:t>um</a:t>
            </a:r>
            <a:r>
              <a:rPr lang="es-ES" sz="2400" dirty="0"/>
              <a:t> </a:t>
            </a:r>
            <a:r>
              <a:rPr lang="es-ES" sz="2400" dirty="0" err="1"/>
              <a:t>associativismo</a:t>
            </a:r>
            <a:r>
              <a:rPr lang="es-ES" sz="2400" dirty="0"/>
              <a:t> cultural</a:t>
            </a:r>
            <a:br>
              <a:rPr lang="es-ES" sz="2400" dirty="0"/>
            </a:br>
            <a:r>
              <a:rPr lang="es-ES" sz="2400" dirty="0"/>
              <a:t>(</a:t>
            </a:r>
            <a:r>
              <a:rPr lang="es-ES" sz="2400" dirty="0" err="1"/>
              <a:t>Exceção</a:t>
            </a:r>
            <a:r>
              <a:rPr lang="es-ES" sz="2400" dirty="0"/>
              <a:t>: </a:t>
            </a:r>
            <a:r>
              <a:rPr lang="es-ES" sz="2400" b="1" dirty="0">
                <a:hlinkClick r:id="rId2"/>
              </a:rPr>
              <a:t>Si Que </a:t>
            </a:r>
            <a:r>
              <a:rPr lang="es-ES" sz="2400" b="1" dirty="0" err="1">
                <a:hlinkClick r:id="rId2"/>
              </a:rPr>
              <a:t>Brade</a:t>
            </a:r>
            <a:r>
              <a:rPr lang="es-ES" sz="2400" b="1" dirty="0">
                <a:hlinkClick r:id="rId2"/>
              </a:rPr>
              <a:t> </a:t>
            </a:r>
            <a:r>
              <a:rPr lang="es-ES" sz="2400" dirty="0"/>
              <a:t>criada por </a:t>
            </a:r>
            <a:r>
              <a:rPr lang="es-ES" sz="2400" dirty="0" err="1"/>
              <a:t>um</a:t>
            </a:r>
            <a:r>
              <a:rPr lang="es-ES" sz="2400" dirty="0"/>
              <a:t> </a:t>
            </a:r>
            <a:r>
              <a:rPr lang="es-ES" sz="2400" dirty="0">
                <a:hlinkClick r:id="rId3"/>
              </a:rPr>
              <a:t>departamento </a:t>
            </a:r>
            <a:r>
              <a:rPr lang="es-ES" sz="2400" dirty="0" err="1">
                <a:hlinkClick r:id="rId3"/>
              </a:rPr>
              <a:t>governamental</a:t>
            </a:r>
            <a:r>
              <a:rPr lang="es-ES" sz="2400" dirty="0"/>
              <a:t>)</a:t>
            </a:r>
          </a:p>
          <a:p>
            <a:pPr marL="457200" indent="-457200">
              <a:buFont typeface="+mj-lt"/>
              <a:buAutoNum type="arabicPeriod"/>
            </a:pPr>
            <a:r>
              <a:rPr lang="es-ES" sz="2400" dirty="0"/>
              <a:t>Música tradicional responde a </a:t>
            </a:r>
            <a:r>
              <a:rPr lang="es-ES" sz="2400" dirty="0" err="1"/>
              <a:t>uma</a:t>
            </a:r>
            <a:r>
              <a:rPr lang="es-ES" sz="2400" dirty="0"/>
              <a:t> nova procura social:</a:t>
            </a:r>
            <a:br>
              <a:rPr lang="es-ES" sz="2400" dirty="0"/>
            </a:br>
            <a:r>
              <a:rPr lang="es-ES" sz="2400" dirty="0" err="1"/>
              <a:t>juventude</a:t>
            </a:r>
            <a:r>
              <a:rPr lang="es-ES" sz="2400" dirty="0"/>
              <a:t>, </a:t>
            </a:r>
            <a:r>
              <a:rPr lang="es-ES" sz="2400" dirty="0" err="1"/>
              <a:t>formação</a:t>
            </a:r>
            <a:r>
              <a:rPr lang="es-ES" sz="2400" dirty="0"/>
              <a:t> musical, </a:t>
            </a:r>
            <a:r>
              <a:rPr lang="es-ES" sz="2400" dirty="0" err="1"/>
              <a:t>recolhas</a:t>
            </a:r>
            <a:r>
              <a:rPr lang="es-ES" sz="2400" dirty="0"/>
              <a:t> (</a:t>
            </a:r>
            <a:r>
              <a:rPr lang="es-ES" sz="2400" dirty="0" err="1"/>
              <a:t>cancioneiro</a:t>
            </a:r>
            <a:r>
              <a:rPr lang="es-ES" sz="2400" dirty="0"/>
              <a:t>, saberes técnicos, etc.), recurso pedagógico, </a:t>
            </a:r>
            <a:r>
              <a:rPr lang="es-ES" sz="2400" dirty="0" err="1"/>
              <a:t>organização</a:t>
            </a:r>
            <a:r>
              <a:rPr lang="es-ES" sz="2400" dirty="0"/>
              <a:t> de </a:t>
            </a:r>
            <a:r>
              <a:rPr lang="es-ES" sz="2400" dirty="0" err="1"/>
              <a:t>lazer</a:t>
            </a:r>
            <a:r>
              <a:rPr lang="es-ES" sz="2400" dirty="0"/>
              <a:t>, </a:t>
            </a:r>
            <a:r>
              <a:rPr lang="es-ES" sz="2400" dirty="0" err="1"/>
              <a:t>identidade</a:t>
            </a:r>
            <a:r>
              <a:rPr lang="es-ES" sz="2400" dirty="0"/>
              <a:t> regional</a:t>
            </a:r>
          </a:p>
        </p:txBody>
      </p:sp>
    </p:spTree>
    <p:extLst>
      <p:ext uri="{BB962C8B-B14F-4D97-AF65-F5344CB8AC3E}">
        <p14:creationId xmlns:p14="http://schemas.microsoft.com/office/powerpoint/2010/main" val="108872683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Música folclórica, folclore</a:t>
            </a:r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de-DE" dirty="0"/>
              <a:t>Grupos ou ranchos folclóricos,</a:t>
            </a:r>
          </a:p>
          <a:p>
            <a:r>
              <a:rPr lang="de-DE" dirty="0"/>
              <a:t>Fardamento</a:t>
            </a:r>
          </a:p>
          <a:p>
            <a:r>
              <a:rPr lang="de-DE" dirty="0"/>
              <a:t>Recolha da tradição -&gt; fixação em coreografias</a:t>
            </a:r>
          </a:p>
          <a:p>
            <a:r>
              <a:rPr lang="de-DE" dirty="0"/>
              <a:t>Repertório,</a:t>
            </a:r>
          </a:p>
          <a:p>
            <a:r>
              <a:rPr lang="de-DE" dirty="0"/>
              <a:t>Exibições,</a:t>
            </a:r>
          </a:p>
          <a:p>
            <a:r>
              <a:rPr lang="de-DE" dirty="0"/>
              <a:t>Dança</a:t>
            </a:r>
          </a:p>
          <a:p>
            <a:endParaRPr lang="de-DE" dirty="0"/>
          </a:p>
        </p:txBody>
      </p:sp>
      <p:pic>
        <p:nvPicPr>
          <p:cNvPr id="4" name="7f3c6xvCX5E"/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3988904" y="-45140"/>
            <a:ext cx="8203096" cy="46142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78636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Folclore</a:t>
            </a:r>
          </a:p>
        </p:txBody>
      </p:sp>
      <p:sp>
        <p:nvSpPr>
          <p:cNvPr id="7" name="Marcador de Posição do Texto 6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s-ES" sz="2400" dirty="0"/>
              <a:t>SUA PRÁTICA, HOJE</a:t>
            </a:r>
            <a:endParaRPr lang="de-DE" sz="2400" dirty="0"/>
          </a:p>
        </p:txBody>
      </p:sp>
      <p:sp>
        <p:nvSpPr>
          <p:cNvPr id="4" name="Marcador de Posição do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PT"/>
              <a:t>Tertúlia madeirense, Lisboa, Ordem dos Engenheiros</a:t>
            </a:r>
            <a:endParaRPr lang="en-US" dirty="0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en-US" smtClean="0"/>
              <a:pPr/>
              <a:t>8</a:t>
            </a:fld>
            <a:endParaRPr lang="en-US" dirty="0"/>
          </a:p>
        </p:txBody>
      </p:sp>
      <p:sp>
        <p:nvSpPr>
          <p:cNvPr id="5" name="Retângulo 4"/>
          <p:cNvSpPr/>
          <p:nvPr/>
        </p:nvSpPr>
        <p:spPr>
          <a:xfrm>
            <a:off x="1794932" y="805144"/>
            <a:ext cx="949592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dirty="0"/>
              <a:t>1. </a:t>
            </a:r>
            <a:r>
              <a:rPr lang="es-ES" dirty="0" err="1"/>
              <a:t>Uma</a:t>
            </a:r>
            <a:r>
              <a:rPr lang="es-ES" dirty="0"/>
              <a:t> rede densa de </a:t>
            </a:r>
            <a:r>
              <a:rPr lang="es-ES" dirty="0" err="1"/>
              <a:t>agrupamentos</a:t>
            </a:r>
            <a:r>
              <a:rPr lang="es-ES" dirty="0"/>
              <a:t>, que </a:t>
            </a:r>
            <a:r>
              <a:rPr lang="es-ES" dirty="0" err="1"/>
              <a:t>lutam</a:t>
            </a:r>
            <a:r>
              <a:rPr lang="es-ES" dirty="0"/>
              <a:t> pela </a:t>
            </a:r>
            <a:r>
              <a:rPr lang="es-ES" dirty="0" err="1"/>
              <a:t>mobilização</a:t>
            </a:r>
            <a:r>
              <a:rPr lang="es-ES" dirty="0"/>
              <a:t> de </a:t>
            </a:r>
            <a:r>
              <a:rPr lang="es-ES" dirty="0" err="1"/>
              <a:t>praticantes</a:t>
            </a:r>
            <a:r>
              <a:rPr lang="es-ES" dirty="0"/>
              <a:t> e </a:t>
            </a:r>
            <a:r>
              <a:rPr lang="es-ES" dirty="0" err="1"/>
              <a:t>não</a:t>
            </a:r>
            <a:r>
              <a:rPr lang="es-ES" dirty="0"/>
              <a:t> tanto de público,</a:t>
            </a:r>
          </a:p>
          <a:p>
            <a:r>
              <a:rPr lang="es-ES" dirty="0"/>
              <a:t>2. </a:t>
            </a:r>
            <a:r>
              <a:rPr lang="es-ES" dirty="0" err="1"/>
              <a:t>Assenta</a:t>
            </a:r>
            <a:r>
              <a:rPr lang="es-ES" dirty="0"/>
              <a:t> </a:t>
            </a:r>
            <a:r>
              <a:rPr lang="es-ES" dirty="0" err="1"/>
              <a:t>numa</a:t>
            </a:r>
            <a:r>
              <a:rPr lang="es-ES" dirty="0"/>
              <a:t> estética </a:t>
            </a:r>
            <a:r>
              <a:rPr lang="es-ES" dirty="0" err="1"/>
              <a:t>instituída</a:t>
            </a:r>
            <a:r>
              <a:rPr lang="es-ES" dirty="0"/>
              <a:t> e institucionalizada desde os anos 1940</a:t>
            </a:r>
          </a:p>
          <a:p>
            <a:r>
              <a:rPr lang="es-ES" dirty="0"/>
              <a:t>3. Os </a:t>
            </a:r>
            <a:r>
              <a:rPr lang="es-ES" dirty="0" err="1"/>
              <a:t>melhores</a:t>
            </a:r>
            <a:r>
              <a:rPr lang="es-ES" dirty="0"/>
              <a:t> </a:t>
            </a:r>
            <a:r>
              <a:rPr lang="es-ES" dirty="0" err="1"/>
              <a:t>expoentes</a:t>
            </a:r>
            <a:r>
              <a:rPr lang="es-ES" dirty="0"/>
              <a:t> </a:t>
            </a:r>
            <a:r>
              <a:rPr lang="es-ES" dirty="0" err="1"/>
              <a:t>acedem</a:t>
            </a:r>
            <a:r>
              <a:rPr lang="es-ES" dirty="0"/>
              <a:t> </a:t>
            </a:r>
            <a:r>
              <a:rPr lang="es-ES" dirty="0" err="1"/>
              <a:t>ao</a:t>
            </a:r>
            <a:r>
              <a:rPr lang="es-ES" dirty="0"/>
              <a:t> mercado turístico (p. ex. Boa Nova, </a:t>
            </a:r>
            <a:r>
              <a:rPr lang="es-ES" dirty="0" err="1"/>
              <a:t>Camacha</a:t>
            </a:r>
            <a:r>
              <a:rPr lang="es-ES" dirty="0"/>
              <a:t>, Livramento)</a:t>
            </a:r>
          </a:p>
          <a:p>
            <a:r>
              <a:rPr lang="es-ES" dirty="0"/>
              <a:t>3. </a:t>
            </a:r>
            <a:r>
              <a:rPr lang="es-ES" dirty="0" err="1"/>
              <a:t>Alguns</a:t>
            </a:r>
            <a:r>
              <a:rPr lang="es-ES" dirty="0"/>
              <a:t> </a:t>
            </a:r>
            <a:r>
              <a:rPr lang="es-ES" dirty="0" err="1"/>
              <a:t>agrupamentos</a:t>
            </a:r>
            <a:r>
              <a:rPr lang="es-ES" dirty="0"/>
              <a:t> </a:t>
            </a:r>
            <a:r>
              <a:rPr lang="es-ES" dirty="0" err="1"/>
              <a:t>atingem</a:t>
            </a:r>
            <a:r>
              <a:rPr lang="es-ES" dirty="0"/>
              <a:t> </a:t>
            </a:r>
            <a:r>
              <a:rPr lang="es-ES" dirty="0" err="1"/>
              <a:t>nível</a:t>
            </a:r>
            <a:r>
              <a:rPr lang="es-ES" dirty="0"/>
              <a:t> </a:t>
            </a:r>
            <a:r>
              <a:rPr lang="es-ES" dirty="0" err="1"/>
              <a:t>semi-profissionalizado</a:t>
            </a:r>
            <a:r>
              <a:rPr lang="es-ES" dirty="0"/>
              <a:t>, divulgando a </a:t>
            </a:r>
            <a:r>
              <a:rPr lang="es-ES" dirty="0" err="1"/>
              <a:t>imagem</a:t>
            </a:r>
            <a:r>
              <a:rPr lang="es-ES" dirty="0"/>
              <a:t> cultural oficial da </a:t>
            </a:r>
            <a:r>
              <a:rPr lang="es-ES" dirty="0" err="1"/>
              <a:t>da</a:t>
            </a:r>
            <a:r>
              <a:rPr lang="es-ES" dirty="0"/>
              <a:t> Madeira no exterior (diáspora, </a:t>
            </a:r>
            <a:r>
              <a:rPr lang="es-ES" dirty="0" err="1"/>
              <a:t>promoção</a:t>
            </a:r>
            <a:r>
              <a:rPr lang="es-ES" dirty="0"/>
              <a:t> turística)</a:t>
            </a:r>
          </a:p>
        </p:txBody>
      </p:sp>
    </p:spTree>
    <p:extLst>
      <p:ext uri="{BB962C8B-B14F-4D97-AF65-F5344CB8AC3E}">
        <p14:creationId xmlns:p14="http://schemas.microsoft.com/office/powerpoint/2010/main" val="10504731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250">
        <p:circle/>
        <p:sndAc>
          <p:stSnd>
            <p:snd r:embed="rId2" name="camera.wav"/>
          </p:stSnd>
        </p:sndAc>
      </p:transition>
    </mc:Choice>
    <mc:Fallback xmlns="">
      <p:transition spd="slow">
        <p:circle/>
        <p:sndAc>
          <p:stSnd>
            <p:snd r:embed="rId4" name="camera.wav"/>
          </p:stSnd>
        </p:sndAc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Estéticas de ação</a:t>
            </a:r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Exemplo:</a:t>
            </a:r>
          </a:p>
          <a:p>
            <a:r>
              <a:rPr lang="de-DE" dirty="0"/>
              <a:t>Baile da meia volta, PXO</a:t>
            </a:r>
          </a:p>
        </p:txBody>
      </p:sp>
      <p:pic>
        <p:nvPicPr>
          <p:cNvPr id="4" name="Música Tradicional da Madeira - Porto Santo - 05 - Track  5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393635" y="5956700"/>
            <a:ext cx="609600" cy="609600"/>
          </a:xfrm>
          <a:prstGeom prst="rect">
            <a:avLst/>
          </a:prstGeom>
        </p:spPr>
      </p:pic>
      <p:pic>
        <p:nvPicPr>
          <p:cNvPr id="8" name="Thn5Lxpy7C4"/>
          <p:cNvPicPr>
            <a:picLocks noRot="1" noChangeAspect="1"/>
          </p:cNvPicPr>
          <p:nvPr>
            <a:videoFile r:link="rId3"/>
          </p:nvPr>
        </p:nvPicPr>
        <p:blipFill>
          <a:blip r:embed="rId6"/>
          <a:stretch>
            <a:fillRect/>
          </a:stretch>
        </p:blipFill>
        <p:spPr>
          <a:xfrm>
            <a:off x="0" y="8254"/>
            <a:ext cx="12192000" cy="45769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29506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52463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err="1"/>
              <a:t>Pós</a:t>
            </a:r>
            <a:r>
              <a:rPr lang="es-ES" dirty="0"/>
              <a:t>-folclorismo …?</a:t>
            </a:r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de-DE" sz="2000" dirty="0"/>
              <a:t>ALGUMAS CONCLUSÕES</a:t>
            </a:r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PT"/>
              <a:t>Tertúlia madeirense, Lisboa, Ordem dos Engenheiros</a:t>
            </a:r>
            <a:endParaRPr lang="en-US" dirty="0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en-US" smtClean="0"/>
              <a:pPr/>
              <a:t>10</a:t>
            </a:fld>
            <a:endParaRPr lang="en-US" dirty="0"/>
          </a:p>
        </p:txBody>
      </p:sp>
      <p:sp>
        <p:nvSpPr>
          <p:cNvPr id="7" name="Retângulo 6"/>
          <p:cNvSpPr/>
          <p:nvPr/>
        </p:nvSpPr>
        <p:spPr>
          <a:xfrm>
            <a:off x="728870" y="753431"/>
            <a:ext cx="10015520" cy="36317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spcBef>
                <a:spcPts val="1200"/>
              </a:spcBef>
              <a:buFont typeface="+mj-lt"/>
              <a:buAutoNum type="arabicPeriod"/>
            </a:pPr>
            <a:r>
              <a:rPr lang="es-ES" sz="2000" dirty="0"/>
              <a:t>Repensando os terrenos aludidos: </a:t>
            </a:r>
            <a:r>
              <a:rPr lang="es-ES" sz="2000" dirty="0" err="1"/>
              <a:t>interferências</a:t>
            </a:r>
            <a:r>
              <a:rPr lang="es-ES" sz="2000" dirty="0"/>
              <a:t> entre o </a:t>
            </a:r>
            <a:r>
              <a:rPr lang="es-ES" sz="2000" dirty="0" err="1"/>
              <a:t>movimento</a:t>
            </a:r>
            <a:r>
              <a:rPr lang="es-ES" sz="2000" dirty="0"/>
              <a:t> de música </a:t>
            </a:r>
            <a:r>
              <a:rPr lang="es-ES" sz="2000" b="1" dirty="0"/>
              <a:t>tradicional</a:t>
            </a:r>
            <a:r>
              <a:rPr lang="es-ES" sz="2000" dirty="0"/>
              <a:t> (</a:t>
            </a:r>
            <a:r>
              <a:rPr lang="es-ES" sz="2000" dirty="0" err="1"/>
              <a:t>fusão</a:t>
            </a:r>
            <a:r>
              <a:rPr lang="es-ES" sz="2000" dirty="0"/>
              <a:t> musical, cosmopolitismo) e o </a:t>
            </a:r>
            <a:r>
              <a:rPr lang="es-ES" sz="2000" dirty="0" err="1"/>
              <a:t>movimento</a:t>
            </a:r>
            <a:r>
              <a:rPr lang="es-ES" sz="2000" dirty="0"/>
              <a:t> </a:t>
            </a:r>
            <a:r>
              <a:rPr lang="es-ES" sz="2000" b="1" dirty="0"/>
              <a:t>folclórico </a:t>
            </a:r>
            <a:r>
              <a:rPr lang="es-ES" sz="2000" dirty="0"/>
              <a:t>(defesa </a:t>
            </a:r>
            <a:r>
              <a:rPr lang="es-ES" sz="2000" dirty="0" err="1"/>
              <a:t>dum</a:t>
            </a:r>
            <a:r>
              <a:rPr lang="es-ES" sz="2000" dirty="0"/>
              <a:t> legado).</a:t>
            </a:r>
          </a:p>
          <a:p>
            <a:pPr marL="342900" indent="-342900">
              <a:spcBef>
                <a:spcPts val="1200"/>
              </a:spcBef>
              <a:buFont typeface="+mj-lt"/>
              <a:buAutoNum type="arabicPeriod"/>
            </a:pPr>
            <a:r>
              <a:rPr lang="es-ES" sz="2000" b="1" dirty="0"/>
              <a:t>Gestualidades</a:t>
            </a:r>
            <a:r>
              <a:rPr lang="es-ES" sz="2000" dirty="0"/>
              <a:t>: ambos </a:t>
            </a:r>
            <a:r>
              <a:rPr lang="es-ES" sz="2000" dirty="0" err="1"/>
              <a:t>legitimam</a:t>
            </a:r>
            <a:r>
              <a:rPr lang="es-ES" sz="2000" dirty="0"/>
              <a:t> o respetivo </a:t>
            </a:r>
            <a:r>
              <a:rPr lang="es-ES" sz="2000" dirty="0" err="1"/>
              <a:t>repertório</a:t>
            </a:r>
            <a:r>
              <a:rPr lang="es-ES" sz="2000" dirty="0"/>
              <a:t> pela </a:t>
            </a:r>
            <a:r>
              <a:rPr lang="es-ES" sz="2000" b="1" dirty="0" err="1"/>
              <a:t>recolha</a:t>
            </a:r>
            <a:r>
              <a:rPr lang="es-ES" sz="2000" dirty="0"/>
              <a:t> entendida como </a:t>
            </a:r>
            <a:r>
              <a:rPr lang="es-ES" sz="2000" dirty="0" err="1"/>
              <a:t>ação</a:t>
            </a:r>
            <a:r>
              <a:rPr lang="es-ES" sz="2000" dirty="0"/>
              <a:t> </a:t>
            </a:r>
            <a:r>
              <a:rPr lang="es-ES" sz="2000" dirty="0" err="1"/>
              <a:t>direta</a:t>
            </a:r>
            <a:r>
              <a:rPr lang="es-ES" sz="2000" dirty="0"/>
              <a:t>:  </a:t>
            </a:r>
            <a:r>
              <a:rPr lang="es-ES" sz="2000" dirty="0" err="1"/>
              <a:t>recuperação</a:t>
            </a:r>
            <a:r>
              <a:rPr lang="es-ES" sz="2000" dirty="0"/>
              <a:t>/ </a:t>
            </a:r>
            <a:r>
              <a:rPr lang="es-ES" sz="2000" dirty="0" err="1"/>
              <a:t>construção</a:t>
            </a:r>
            <a:r>
              <a:rPr lang="es-ES" sz="2000" dirty="0"/>
              <a:t> de instrumentos </a:t>
            </a:r>
            <a:r>
              <a:rPr lang="es-ES" sz="2000" dirty="0" err="1"/>
              <a:t>tradicionais</a:t>
            </a:r>
            <a:r>
              <a:rPr lang="es-ES" sz="2000" dirty="0"/>
              <a:t> </a:t>
            </a:r>
            <a:r>
              <a:rPr lang="es-ES" sz="2000" i="1" dirty="0"/>
              <a:t>versus</a:t>
            </a:r>
            <a:r>
              <a:rPr lang="es-ES" sz="2000" dirty="0"/>
              <a:t> </a:t>
            </a:r>
            <a:r>
              <a:rPr lang="es-ES" sz="2000" dirty="0" err="1"/>
              <a:t>dança</a:t>
            </a:r>
            <a:r>
              <a:rPr lang="es-ES" sz="2000" dirty="0"/>
              <a:t>.</a:t>
            </a:r>
          </a:p>
          <a:p>
            <a:pPr marL="342900" indent="-342900">
              <a:spcBef>
                <a:spcPts val="1200"/>
              </a:spcBef>
              <a:buFont typeface="+mj-lt"/>
              <a:buAutoNum type="arabicPeriod"/>
            </a:pPr>
            <a:r>
              <a:rPr lang="es-ES" sz="2000" dirty="0" err="1"/>
              <a:t>Questão</a:t>
            </a:r>
            <a:r>
              <a:rPr lang="es-ES" sz="2000" dirty="0"/>
              <a:t> da </a:t>
            </a:r>
            <a:r>
              <a:rPr lang="es-ES" sz="2000" b="1" dirty="0" err="1"/>
              <a:t>autoria</a:t>
            </a:r>
            <a:r>
              <a:rPr lang="es-ES" sz="2000" dirty="0"/>
              <a:t>: </a:t>
            </a:r>
            <a:r>
              <a:rPr lang="es-ES" sz="2000" dirty="0" err="1"/>
              <a:t>uns</a:t>
            </a:r>
            <a:r>
              <a:rPr lang="es-ES" sz="2000" dirty="0"/>
              <a:t> </a:t>
            </a:r>
            <a:r>
              <a:rPr lang="es-ES" sz="2000" dirty="0" err="1"/>
              <a:t>assumem</a:t>
            </a:r>
            <a:r>
              <a:rPr lang="es-ES" sz="2000" dirty="0"/>
              <a:t> o papel do </a:t>
            </a:r>
            <a:r>
              <a:rPr lang="es-ES" sz="2000" dirty="0" err="1"/>
              <a:t>indivíduo</a:t>
            </a:r>
            <a:r>
              <a:rPr lang="es-ES" sz="2000" dirty="0"/>
              <a:t>, </a:t>
            </a:r>
            <a:r>
              <a:rPr lang="es-ES" sz="2000" dirty="0" err="1"/>
              <a:t>enquanto</a:t>
            </a:r>
            <a:r>
              <a:rPr lang="es-ES" sz="2000" dirty="0"/>
              <a:t> os </a:t>
            </a:r>
            <a:r>
              <a:rPr lang="es-ES" sz="2000" dirty="0" err="1"/>
              <a:t>outros</a:t>
            </a:r>
            <a:r>
              <a:rPr lang="es-ES" sz="2000" dirty="0"/>
              <a:t> </a:t>
            </a:r>
            <a:r>
              <a:rPr lang="es-ES" sz="2000" dirty="0" err="1"/>
              <a:t>enfatizam</a:t>
            </a:r>
            <a:r>
              <a:rPr lang="es-ES" sz="2000" dirty="0"/>
              <a:t> </a:t>
            </a:r>
            <a:r>
              <a:rPr lang="es-ES" sz="2000" dirty="0" err="1"/>
              <a:t>uma</a:t>
            </a:r>
            <a:r>
              <a:rPr lang="es-ES" sz="2000" dirty="0"/>
              <a:t> origen </a:t>
            </a:r>
            <a:r>
              <a:rPr lang="es-ES" sz="2000" dirty="0" err="1"/>
              <a:t>coletiva</a:t>
            </a:r>
            <a:r>
              <a:rPr lang="es-ES" sz="2000" dirty="0"/>
              <a:t>, entretanto </a:t>
            </a:r>
            <a:r>
              <a:rPr lang="es-ES" sz="2000" dirty="0" err="1"/>
              <a:t>esbatida</a:t>
            </a:r>
            <a:r>
              <a:rPr lang="es-ES" sz="2000" dirty="0"/>
              <a:t> </a:t>
            </a:r>
            <a:r>
              <a:rPr lang="es-ES" sz="2000" dirty="0" err="1"/>
              <a:t>num</a:t>
            </a:r>
            <a:r>
              <a:rPr lang="es-ES" sz="2000" dirty="0"/>
              <a:t> anonimato. </a:t>
            </a:r>
          </a:p>
          <a:p>
            <a:pPr marL="342900" indent="-342900">
              <a:spcBef>
                <a:spcPts val="1200"/>
              </a:spcBef>
              <a:buFont typeface="+mj-lt"/>
              <a:buAutoNum type="arabicPeriod"/>
            </a:pPr>
            <a:r>
              <a:rPr lang="es-ES" sz="2000" b="1" dirty="0"/>
              <a:t>Turismo</a:t>
            </a:r>
            <a:r>
              <a:rPr lang="es-ES" sz="2000" dirty="0"/>
              <a:t> proporciona o </a:t>
            </a:r>
            <a:r>
              <a:rPr lang="es-ES" sz="2000" dirty="0" err="1"/>
              <a:t>escoamento</a:t>
            </a:r>
            <a:r>
              <a:rPr lang="es-ES" sz="2000" dirty="0"/>
              <a:t> </a:t>
            </a:r>
            <a:r>
              <a:rPr lang="es-ES" sz="2000" dirty="0" err="1"/>
              <a:t>prioritário</a:t>
            </a:r>
            <a:r>
              <a:rPr lang="es-ES" sz="2000" dirty="0"/>
              <a:t> do </a:t>
            </a:r>
            <a:r>
              <a:rPr lang="es-ES" sz="2000" dirty="0" err="1"/>
              <a:t>produto</a:t>
            </a:r>
            <a:r>
              <a:rPr lang="es-ES" sz="2000" dirty="0"/>
              <a:t> musical folclórico.</a:t>
            </a:r>
          </a:p>
          <a:p>
            <a:pPr marL="342900" indent="-342900">
              <a:spcBef>
                <a:spcPts val="1200"/>
              </a:spcBef>
              <a:buFont typeface="+mj-lt"/>
              <a:buAutoNum type="arabicPeriod"/>
            </a:pPr>
            <a:r>
              <a:rPr lang="es-ES" sz="2000" dirty="0">
                <a:sym typeface="Wingdings" panose="05000000000000000000" pitchFamily="2" charset="2"/>
              </a:rPr>
              <a:t>Usos da </a:t>
            </a:r>
            <a:r>
              <a:rPr lang="es-ES" sz="2000" dirty="0" err="1">
                <a:sym typeface="Wingdings" panose="05000000000000000000" pitchFamily="2" charset="2"/>
              </a:rPr>
              <a:t>tradição</a:t>
            </a:r>
            <a:r>
              <a:rPr lang="es-ES" sz="2000" dirty="0">
                <a:sym typeface="Wingdings" panose="05000000000000000000" pitchFamily="2" charset="2"/>
              </a:rPr>
              <a:t>: </a:t>
            </a:r>
            <a:r>
              <a:rPr lang="es-ES" sz="2000" dirty="0" err="1">
                <a:sym typeface="Wingdings" panose="05000000000000000000" pitchFamily="2" charset="2"/>
              </a:rPr>
              <a:t>recriação</a:t>
            </a:r>
            <a:r>
              <a:rPr lang="es-ES" sz="2000" dirty="0">
                <a:sym typeface="Wingdings" panose="05000000000000000000" pitchFamily="2" charset="2"/>
              </a:rPr>
              <a:t> (</a:t>
            </a:r>
            <a:r>
              <a:rPr lang="es-ES" sz="2000" dirty="0" err="1">
                <a:sym typeface="Wingdings" panose="05000000000000000000" pitchFamily="2" charset="2"/>
              </a:rPr>
              <a:t>inspiração</a:t>
            </a:r>
            <a:r>
              <a:rPr lang="es-ES" sz="2000" dirty="0">
                <a:sym typeface="Wingdings" panose="05000000000000000000" pitchFamily="2" charset="2"/>
              </a:rPr>
              <a:t>) e </a:t>
            </a:r>
            <a:r>
              <a:rPr lang="es-ES" sz="2000" dirty="0" err="1">
                <a:sym typeface="Wingdings" panose="05000000000000000000" pitchFamily="2" charset="2"/>
              </a:rPr>
              <a:t>nostalgização</a:t>
            </a:r>
            <a:r>
              <a:rPr lang="es-ES" sz="2000" dirty="0">
                <a:sym typeface="Wingdings" panose="05000000000000000000" pitchFamily="2" charset="2"/>
              </a:rPr>
              <a:t> (reconforto emocional).</a:t>
            </a:r>
          </a:p>
          <a:p>
            <a:pPr marL="342900" indent="-342900">
              <a:spcBef>
                <a:spcPts val="1200"/>
              </a:spcBef>
              <a:buFont typeface="+mj-lt"/>
              <a:buAutoNum type="arabicPeriod"/>
            </a:pPr>
            <a:r>
              <a:rPr lang="es-ES" sz="2000" b="1" dirty="0">
                <a:sym typeface="Wingdings" panose="05000000000000000000" pitchFamily="2" charset="2"/>
              </a:rPr>
              <a:t>Música tradicional é </a:t>
            </a:r>
            <a:r>
              <a:rPr lang="es-ES" sz="2000" b="1" dirty="0" err="1">
                <a:sym typeface="Wingdings" panose="05000000000000000000" pitchFamily="2" charset="2"/>
              </a:rPr>
              <a:t>uma</a:t>
            </a:r>
            <a:r>
              <a:rPr lang="es-ES" sz="2000" b="1" dirty="0">
                <a:sym typeface="Wingdings" panose="05000000000000000000" pitchFamily="2" charset="2"/>
              </a:rPr>
              <a:t> </a:t>
            </a:r>
            <a:r>
              <a:rPr lang="es-ES" sz="2000" b="1" dirty="0" err="1">
                <a:sym typeface="Wingdings" panose="05000000000000000000" pitchFamily="2" charset="2"/>
              </a:rPr>
              <a:t>expressão</a:t>
            </a:r>
            <a:r>
              <a:rPr lang="es-ES" sz="2000" b="1" dirty="0">
                <a:sym typeface="Wingdings" panose="05000000000000000000" pitchFamily="2" charset="2"/>
              </a:rPr>
              <a:t> cultural da autonomía política.</a:t>
            </a:r>
            <a:endParaRPr lang="es-ES" sz="2000" b="1" dirty="0"/>
          </a:p>
        </p:txBody>
      </p:sp>
    </p:spTree>
    <p:extLst>
      <p:ext uri="{BB962C8B-B14F-4D97-AF65-F5344CB8AC3E}">
        <p14:creationId xmlns:p14="http://schemas.microsoft.com/office/powerpoint/2010/main" val="30825968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250">
        <p:circle/>
        <p:sndAc>
          <p:stSnd>
            <p:snd r:embed="rId2" name="camera.wav"/>
          </p:stSnd>
        </p:sndAc>
      </p:transition>
    </mc:Choice>
    <mc:Fallback xmlns="">
      <p:transition spd="slow">
        <p:circle/>
        <p:sndAc>
          <p:stSnd>
            <p:snd r:embed="rId3" name="camera.wav"/>
          </p:stSnd>
        </p:sndAc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e-DE" dirty="0"/>
              <a:t>OBRIGADO PELA ATENÇÃO DISPENSADA</a:t>
            </a:r>
          </a:p>
        </p:txBody>
      </p:sp>
      <p:pic>
        <p:nvPicPr>
          <p:cNvPr id="10" name="g-IBFuMESDk"/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3675306" y="3737113"/>
            <a:ext cx="4488033" cy="18430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778698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ntegral">
  <a:themeElements>
    <a:clrScheme name="Integral">
      <a:dk1>
        <a:srgbClr val="2E2B21"/>
      </a:dk1>
      <a:lt1>
        <a:srgbClr val="FFFFFF"/>
      </a:lt1>
      <a:dk2>
        <a:srgbClr val="605B4F"/>
      </a:dk2>
      <a:lt2>
        <a:srgbClr val="D8D6BE"/>
      </a:lt2>
      <a:accent1>
        <a:srgbClr val="A9A57C"/>
      </a:accent1>
      <a:accent2>
        <a:srgbClr val="9CBEBD"/>
      </a:accent2>
      <a:accent3>
        <a:srgbClr val="D2CB6C"/>
      </a:accent3>
      <a:accent4>
        <a:srgbClr val="95A39D"/>
      </a:accent4>
      <a:accent5>
        <a:srgbClr val="C89F5D"/>
      </a:accent5>
      <a:accent6>
        <a:srgbClr val="B1A089"/>
      </a:accent6>
      <a:hlink>
        <a:srgbClr val="D25814"/>
      </a:hlink>
      <a:folHlink>
        <a:srgbClr val="849A0A"/>
      </a:folHlink>
    </a:clrScheme>
    <a:fontScheme name="Integral">
      <a:majorFont>
        <a:latin typeface="Tw Cen MT Condensed" panose="020B06060201040202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Integral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atMod val="100000"/>
                <a:lumMod val="100000"/>
              </a:schemeClr>
            </a:gs>
            <a:gs pos="100000">
              <a:schemeClr val="phClr">
                <a:tint val="61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tint val="100000"/>
                <a:shade val="85000"/>
                <a:satMod val="100000"/>
                <a:lumMod val="100000"/>
              </a:schemeClr>
            </a:gs>
            <a:gs pos="100000">
              <a:schemeClr val="phClr"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algn="ctr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76200" dist="25400" dir="5400000" algn="ct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contourW="12700" prstMaterial="flat">
            <a:bevelT w="38100" h="44450" prst="angle"/>
            <a:contourClr>
              <a:schemeClr val="phClr">
                <a:shade val="35000"/>
                <a:satMod val="16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85000"/>
            <a:satMod val="125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  <a:shade val="74000"/>
                <a:satMod val="230000"/>
              </a:schemeClr>
              <a:schemeClr val="phClr">
                <a:tint val="92000"/>
                <a:shade val="69000"/>
                <a:satMod val="250000"/>
              </a:schemeClr>
            </a:duotone>
          </a:blip>
          <a:tile tx="0" ty="0" sx="40000" sy="4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ntegral" id="{3577F8C9-A904-41D8-97D2-FD898F53F20E}" vid="{4825F1AF-8DBC-4E3D-9F3D-688338DA83FC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Integral</Template>
  <TotalTime>548</TotalTime>
  <Words>387</Words>
  <Application>Microsoft Office PowerPoint</Application>
  <PresentationFormat>Ecrã Panorâmico</PresentationFormat>
  <Paragraphs>53</Paragraphs>
  <Slides>11</Slides>
  <Notes>0</Notes>
  <HiddenSlides>0</HiddenSlides>
  <MMClips>7</MMClips>
  <ScaleCrop>false</ScaleCrop>
  <HeadingPairs>
    <vt:vector size="6" baseType="variant">
      <vt:variant>
        <vt:lpstr>Tipos de letra usados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dos diapositivos</vt:lpstr>
      </vt:variant>
      <vt:variant>
        <vt:i4>11</vt:i4>
      </vt:variant>
    </vt:vector>
  </HeadingPairs>
  <TitlesOfParts>
    <vt:vector size="16" baseType="lpstr">
      <vt:lpstr>Tw Cen MT</vt:lpstr>
      <vt:lpstr>Tw Cen MT Condensed</vt:lpstr>
      <vt:lpstr>Wingdings</vt:lpstr>
      <vt:lpstr>Wingdings 3</vt:lpstr>
      <vt:lpstr>Integral</vt:lpstr>
      <vt:lpstr>Como se lembram e esquecem tradições populares Diálogo com a diáspora madeirense </vt:lpstr>
      <vt:lpstr>Música, músicas …</vt:lpstr>
      <vt:lpstr>Música popular</vt:lpstr>
      <vt:lpstr>Música Tradicional</vt:lpstr>
      <vt:lpstr>Os agrupamentos  de música tradicional</vt:lpstr>
      <vt:lpstr>Música tradicional</vt:lpstr>
      <vt:lpstr>Música folclórica, folclore</vt:lpstr>
      <vt:lpstr>Folclore</vt:lpstr>
      <vt:lpstr>Estéticas de ação</vt:lpstr>
      <vt:lpstr>Pós-folclorismo …?</vt:lpstr>
      <vt:lpstr>OBRIGADO PELA ATENÇÃO DISPENSADA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Como se lembram e esquecem tradições populares Diálogo com a diáspora madeirense</dc:title>
  <dc:creator>Jorge Freitas Branco</dc:creator>
  <cp:lastModifiedBy>Jorge Freitas Branco</cp:lastModifiedBy>
  <cp:revision>19</cp:revision>
  <dcterms:created xsi:type="dcterms:W3CDTF">2017-05-07T13:30:50Z</dcterms:created>
  <dcterms:modified xsi:type="dcterms:W3CDTF">2017-05-08T17:35:08Z</dcterms:modified>
</cp:coreProperties>
</file>