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6.jpg" ContentType="image/jpg"/>
  <Override PartName="/ppt/media/image17.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73" r:id="rId5"/>
    <p:sldId id="277" r:id="rId6"/>
    <p:sldId id="278" r:id="rId7"/>
    <p:sldId id="280" r:id="rId8"/>
    <p:sldId id="279" r:id="rId9"/>
    <p:sldId id="293" r:id="rId10"/>
    <p:sldId id="295" r:id="rId11"/>
    <p:sldId id="287" r:id="rId12"/>
    <p:sldId id="288" r:id="rId13"/>
    <p:sldId id="286" r:id="rId14"/>
    <p:sldId id="291" r:id="rId15"/>
    <p:sldId id="292" r:id="rId16"/>
    <p:sldId id="275" r:id="rId17"/>
    <p:sldId id="272" r:id="rId18"/>
    <p:sldId id="264" r:id="rId19"/>
    <p:sldId id="269" r:id="rId20"/>
    <p:sldId id="265" r:id="rId21"/>
    <p:sldId id="274" r:id="rId22"/>
    <p:sldId id="270" r:id="rId23"/>
    <p:sldId id="282" r:id="rId24"/>
    <p:sldId id="283" r:id="rId25"/>
    <p:sldId id="294" r:id="rId26"/>
    <p:sldId id="260" r:id="rId27"/>
  </p:sldIdLst>
  <p:sldSz cx="13004800" cy="9736138"/>
  <p:notesSz cx="6797675" cy="9926638"/>
  <p:defaultTextStyle>
    <a:defPPr>
      <a:defRPr lang="pt-PT"/>
    </a:defPPr>
    <a:lvl1pPr marL="0" algn="l" defTabSz="1315456" rtl="0" eaLnBrk="1" latinLnBrk="0" hangingPunct="1">
      <a:defRPr sz="2600" kern="1200">
        <a:solidFill>
          <a:schemeClr val="tx1"/>
        </a:solidFill>
        <a:latin typeface="+mn-lt"/>
        <a:ea typeface="+mn-ea"/>
        <a:cs typeface="+mn-cs"/>
      </a:defRPr>
    </a:lvl1pPr>
    <a:lvl2pPr marL="657728" algn="l" defTabSz="1315456" rtl="0" eaLnBrk="1" latinLnBrk="0" hangingPunct="1">
      <a:defRPr sz="2600" kern="1200">
        <a:solidFill>
          <a:schemeClr val="tx1"/>
        </a:solidFill>
        <a:latin typeface="+mn-lt"/>
        <a:ea typeface="+mn-ea"/>
        <a:cs typeface="+mn-cs"/>
      </a:defRPr>
    </a:lvl2pPr>
    <a:lvl3pPr marL="1315456" algn="l" defTabSz="1315456" rtl="0" eaLnBrk="1" latinLnBrk="0" hangingPunct="1">
      <a:defRPr sz="2600" kern="1200">
        <a:solidFill>
          <a:schemeClr val="tx1"/>
        </a:solidFill>
        <a:latin typeface="+mn-lt"/>
        <a:ea typeface="+mn-ea"/>
        <a:cs typeface="+mn-cs"/>
      </a:defRPr>
    </a:lvl3pPr>
    <a:lvl4pPr marL="1973184" algn="l" defTabSz="1315456" rtl="0" eaLnBrk="1" latinLnBrk="0" hangingPunct="1">
      <a:defRPr sz="2600" kern="1200">
        <a:solidFill>
          <a:schemeClr val="tx1"/>
        </a:solidFill>
        <a:latin typeface="+mn-lt"/>
        <a:ea typeface="+mn-ea"/>
        <a:cs typeface="+mn-cs"/>
      </a:defRPr>
    </a:lvl4pPr>
    <a:lvl5pPr marL="2630912" algn="l" defTabSz="1315456" rtl="0" eaLnBrk="1" latinLnBrk="0" hangingPunct="1">
      <a:defRPr sz="2600" kern="1200">
        <a:solidFill>
          <a:schemeClr val="tx1"/>
        </a:solidFill>
        <a:latin typeface="+mn-lt"/>
        <a:ea typeface="+mn-ea"/>
        <a:cs typeface="+mn-cs"/>
      </a:defRPr>
    </a:lvl5pPr>
    <a:lvl6pPr marL="3288640" algn="l" defTabSz="1315456" rtl="0" eaLnBrk="1" latinLnBrk="0" hangingPunct="1">
      <a:defRPr sz="2600" kern="1200">
        <a:solidFill>
          <a:schemeClr val="tx1"/>
        </a:solidFill>
        <a:latin typeface="+mn-lt"/>
        <a:ea typeface="+mn-ea"/>
        <a:cs typeface="+mn-cs"/>
      </a:defRPr>
    </a:lvl6pPr>
    <a:lvl7pPr marL="3946368" algn="l" defTabSz="1315456" rtl="0" eaLnBrk="1" latinLnBrk="0" hangingPunct="1">
      <a:defRPr sz="2600" kern="1200">
        <a:solidFill>
          <a:schemeClr val="tx1"/>
        </a:solidFill>
        <a:latin typeface="+mn-lt"/>
        <a:ea typeface="+mn-ea"/>
        <a:cs typeface="+mn-cs"/>
      </a:defRPr>
    </a:lvl7pPr>
    <a:lvl8pPr marL="4604095" algn="l" defTabSz="1315456" rtl="0" eaLnBrk="1" latinLnBrk="0" hangingPunct="1">
      <a:defRPr sz="2600" kern="1200">
        <a:solidFill>
          <a:schemeClr val="tx1"/>
        </a:solidFill>
        <a:latin typeface="+mn-lt"/>
        <a:ea typeface="+mn-ea"/>
        <a:cs typeface="+mn-cs"/>
      </a:defRPr>
    </a:lvl8pPr>
    <a:lvl9pPr marL="5261823" algn="l" defTabSz="1315456"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7">
          <p15:clr>
            <a:srgbClr val="A4A3A4"/>
          </p15:clr>
        </p15:guide>
        <p15:guide id="2" pos="409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9C"/>
    <a:srgbClr val="BF8C39"/>
    <a:srgbClr val="FACE77"/>
    <a:srgbClr val="FAB568"/>
    <a:srgbClr val="E19024"/>
    <a:srgbClr val="0365C0"/>
    <a:srgbClr val="002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p:cViewPr varScale="1">
        <p:scale>
          <a:sx n="68" d="100"/>
          <a:sy n="68" d="100"/>
        </p:scale>
        <p:origin x="1266" y="78"/>
      </p:cViewPr>
      <p:guideLst>
        <p:guide orient="horz" pos="3067"/>
        <p:guide pos="4096"/>
      </p:guideLst>
    </p:cSldViewPr>
  </p:slideViewPr>
  <p:notesTextViewPr>
    <p:cViewPr>
      <p:scale>
        <a:sx n="1" d="1"/>
        <a:sy n="1" d="1"/>
      </p:scale>
      <p:origin x="0" y="0"/>
    </p:cViewPr>
  </p:notesTextViewPr>
  <p:notesViewPr>
    <p:cSldViewPr>
      <p:cViewPr varScale="1">
        <p:scale>
          <a:sx n="79" d="100"/>
          <a:sy n="79" d="100"/>
        </p:scale>
        <p:origin x="20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F1ADB23-375B-42FF-86FF-47E34E0380B7}" type="datetimeFigureOut">
              <a:rPr lang="pt-PT" smtClean="0"/>
              <a:t>08-12-2020</a:t>
            </a:fld>
            <a:endParaRPr lang="pt-PT"/>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pt-PT"/>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77E249B-4C51-4D1C-8C3D-6B75C573217E}" type="slidenum">
              <a:rPr lang="pt-PT" smtClean="0"/>
              <a:t>‹#›</a:t>
            </a:fld>
            <a:endParaRPr lang="pt-PT"/>
          </a:p>
        </p:txBody>
      </p:sp>
    </p:spTree>
    <p:extLst>
      <p:ext uri="{BB962C8B-B14F-4D97-AF65-F5344CB8AC3E}">
        <p14:creationId xmlns:p14="http://schemas.microsoft.com/office/powerpoint/2010/main" val="2777104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F2C1135-D624-4A75-8640-32C7BE005F85}" type="datetimeFigureOut">
              <a:rPr lang="pt-PT" smtClean="0"/>
              <a:t>08-12-2020</a:t>
            </a:fld>
            <a:endParaRPr lang="pt-PT"/>
          </a:p>
        </p:txBody>
      </p:sp>
      <p:sp>
        <p:nvSpPr>
          <p:cNvPr id="4" name="Slide Image Placeholder 3"/>
          <p:cNvSpPr>
            <a:spLocks noGrp="1" noRot="1" noChangeAspect="1"/>
          </p:cNvSpPr>
          <p:nvPr>
            <p:ph type="sldImg" idx="2"/>
          </p:nvPr>
        </p:nvSpPr>
        <p:spPr>
          <a:xfrm>
            <a:off x="912813" y="744538"/>
            <a:ext cx="4972050" cy="3722687"/>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B577107-FD1B-4E1A-BEB0-F502CEFC5812}" type="slidenum">
              <a:rPr lang="pt-PT" smtClean="0"/>
              <a:t>‹#›</a:t>
            </a:fld>
            <a:endParaRPr lang="pt-PT"/>
          </a:p>
        </p:txBody>
      </p:sp>
    </p:spTree>
    <p:extLst>
      <p:ext uri="{BB962C8B-B14F-4D97-AF65-F5344CB8AC3E}">
        <p14:creationId xmlns:p14="http://schemas.microsoft.com/office/powerpoint/2010/main" val="1497216481"/>
      </p:ext>
    </p:extLst>
  </p:cSld>
  <p:clrMap bg1="lt1" tx1="dk1" bg2="lt2" tx2="dk2" accent1="accent1" accent2="accent2" accent3="accent3" accent4="accent4" accent5="accent5" accent6="accent6" hlink="hlink" folHlink="folHlink"/>
  <p:notesStyle>
    <a:lvl1pPr marL="0" algn="l" defTabSz="1315456" rtl="0" eaLnBrk="1" latinLnBrk="0" hangingPunct="1">
      <a:defRPr sz="1700" kern="1200">
        <a:solidFill>
          <a:schemeClr val="tx1"/>
        </a:solidFill>
        <a:latin typeface="+mn-lt"/>
        <a:ea typeface="+mn-ea"/>
        <a:cs typeface="+mn-cs"/>
      </a:defRPr>
    </a:lvl1pPr>
    <a:lvl2pPr marL="657728" algn="l" defTabSz="1315456" rtl="0" eaLnBrk="1" latinLnBrk="0" hangingPunct="1">
      <a:defRPr sz="1700" kern="1200">
        <a:solidFill>
          <a:schemeClr val="tx1"/>
        </a:solidFill>
        <a:latin typeface="+mn-lt"/>
        <a:ea typeface="+mn-ea"/>
        <a:cs typeface="+mn-cs"/>
      </a:defRPr>
    </a:lvl2pPr>
    <a:lvl3pPr marL="1315456" algn="l" defTabSz="1315456" rtl="0" eaLnBrk="1" latinLnBrk="0" hangingPunct="1">
      <a:defRPr sz="1700" kern="1200">
        <a:solidFill>
          <a:schemeClr val="tx1"/>
        </a:solidFill>
        <a:latin typeface="+mn-lt"/>
        <a:ea typeface="+mn-ea"/>
        <a:cs typeface="+mn-cs"/>
      </a:defRPr>
    </a:lvl3pPr>
    <a:lvl4pPr marL="1973184" algn="l" defTabSz="1315456" rtl="0" eaLnBrk="1" latinLnBrk="0" hangingPunct="1">
      <a:defRPr sz="1700" kern="1200">
        <a:solidFill>
          <a:schemeClr val="tx1"/>
        </a:solidFill>
        <a:latin typeface="+mn-lt"/>
        <a:ea typeface="+mn-ea"/>
        <a:cs typeface="+mn-cs"/>
      </a:defRPr>
    </a:lvl4pPr>
    <a:lvl5pPr marL="2630912" algn="l" defTabSz="1315456" rtl="0" eaLnBrk="1" latinLnBrk="0" hangingPunct="1">
      <a:defRPr sz="1700" kern="1200">
        <a:solidFill>
          <a:schemeClr val="tx1"/>
        </a:solidFill>
        <a:latin typeface="+mn-lt"/>
        <a:ea typeface="+mn-ea"/>
        <a:cs typeface="+mn-cs"/>
      </a:defRPr>
    </a:lvl5pPr>
    <a:lvl6pPr marL="3288640" algn="l" defTabSz="1315456" rtl="0" eaLnBrk="1" latinLnBrk="0" hangingPunct="1">
      <a:defRPr sz="1700" kern="1200">
        <a:solidFill>
          <a:schemeClr val="tx1"/>
        </a:solidFill>
        <a:latin typeface="+mn-lt"/>
        <a:ea typeface="+mn-ea"/>
        <a:cs typeface="+mn-cs"/>
      </a:defRPr>
    </a:lvl6pPr>
    <a:lvl7pPr marL="3946368" algn="l" defTabSz="1315456" rtl="0" eaLnBrk="1" latinLnBrk="0" hangingPunct="1">
      <a:defRPr sz="1700" kern="1200">
        <a:solidFill>
          <a:schemeClr val="tx1"/>
        </a:solidFill>
        <a:latin typeface="+mn-lt"/>
        <a:ea typeface="+mn-ea"/>
        <a:cs typeface="+mn-cs"/>
      </a:defRPr>
    </a:lvl7pPr>
    <a:lvl8pPr marL="4604095" algn="l" defTabSz="1315456" rtl="0" eaLnBrk="1" latinLnBrk="0" hangingPunct="1">
      <a:defRPr sz="1700" kern="1200">
        <a:solidFill>
          <a:schemeClr val="tx1"/>
        </a:solidFill>
        <a:latin typeface="+mn-lt"/>
        <a:ea typeface="+mn-ea"/>
        <a:cs typeface="+mn-cs"/>
      </a:defRPr>
    </a:lvl8pPr>
    <a:lvl9pPr marL="5261823" algn="l" defTabSz="1315456" rtl="0" eaLnBrk="1" latinLnBrk="0" hangingPunct="1">
      <a:defRPr sz="1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hape 51"/>
          <p:cNvSpPr/>
          <p:nvPr userDrawn="1"/>
        </p:nvSpPr>
        <p:spPr>
          <a:xfrm>
            <a:off x="0" y="0"/>
            <a:ext cx="13953413" cy="9896618"/>
          </a:xfrm>
          <a:prstGeom prst="rect">
            <a:avLst/>
          </a:prstGeom>
          <a:solidFill>
            <a:srgbClr val="0064A0"/>
          </a:solidFill>
          <a:ln w="12700">
            <a:miter lim="400000"/>
          </a:ln>
        </p:spPr>
        <p:txBody>
          <a:bodyPr lIns="0" tIns="0" rIns="0" bIns="0"/>
          <a:lstStyle/>
          <a:p>
            <a:pPr algn="l" defTabSz="914218">
              <a:defRPr sz="2400" u="sng">
                <a:latin typeface="Arial"/>
                <a:ea typeface="Arial"/>
                <a:cs typeface="Arial"/>
                <a:sym typeface="Arial"/>
              </a:defRPr>
            </a:pPr>
            <a:endParaRPr/>
          </a:p>
        </p:txBody>
      </p:sp>
      <p:sp>
        <p:nvSpPr>
          <p:cNvPr id="9" name="Content Placeholder 8"/>
          <p:cNvSpPr>
            <a:spLocks noGrp="1"/>
          </p:cNvSpPr>
          <p:nvPr>
            <p:ph sz="quarter" idx="10" hasCustomPrompt="1"/>
          </p:nvPr>
        </p:nvSpPr>
        <p:spPr>
          <a:xfrm>
            <a:off x="957784" y="6942126"/>
            <a:ext cx="9937750" cy="604861"/>
          </a:xfrm>
          <a:prstGeom prst="rect">
            <a:avLst/>
          </a:prstGeom>
        </p:spPr>
        <p:txBody>
          <a:bodyPr/>
          <a:lstStyle>
            <a:lvl1pPr marL="0" indent="0">
              <a:buNone/>
              <a:defRPr sz="36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57728" indent="0">
              <a:buNone/>
              <a:defRPr/>
            </a:lvl2pPr>
            <a:lvl3pPr marL="1315456" indent="0">
              <a:buNone/>
              <a:defRPr/>
            </a:lvl3pPr>
            <a:lvl4pPr marL="1973184" indent="0">
              <a:buNone/>
              <a:defRPr/>
            </a:lvl4pPr>
            <a:lvl5pPr marL="2630912" indent="0">
              <a:buNone/>
              <a:defRPr/>
            </a:lvl5pPr>
          </a:lstStyle>
          <a:p>
            <a:pPr lvl="0"/>
            <a:r>
              <a:rPr lang="pt-PT" dirty="0"/>
              <a:t>Título da apresentação </a:t>
            </a:r>
            <a:r>
              <a:rPr lang="pt-PT" dirty="0" err="1"/>
              <a:t>Verdana</a:t>
            </a:r>
            <a:r>
              <a:rPr lang="pt-PT" dirty="0"/>
              <a:t> bold 36</a:t>
            </a:r>
          </a:p>
        </p:txBody>
      </p:sp>
      <p:sp>
        <p:nvSpPr>
          <p:cNvPr id="13" name="Content Placeholder 12"/>
          <p:cNvSpPr>
            <a:spLocks noGrp="1"/>
          </p:cNvSpPr>
          <p:nvPr>
            <p:ph sz="quarter" idx="11" hasCustomPrompt="1"/>
          </p:nvPr>
        </p:nvSpPr>
        <p:spPr>
          <a:xfrm>
            <a:off x="957784" y="7677150"/>
            <a:ext cx="9936162" cy="1439863"/>
          </a:xfrm>
          <a:prstGeom prst="rect">
            <a:avLst/>
          </a:prstGeom>
        </p:spPr>
        <p:txBody>
          <a:bodyPr/>
          <a:lstStyle>
            <a:lvl1pPr marL="0" indent="0" algn="l" defTabSz="914218">
              <a:lnSpc>
                <a:spcPct val="120000"/>
              </a:lnSpc>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57728" indent="0">
              <a:buNone/>
              <a:defRPr sz="2400"/>
            </a:lvl2pPr>
            <a:lvl3pPr marL="1315456" indent="0">
              <a:buNone/>
              <a:defRPr sz="2400"/>
            </a:lvl3pPr>
            <a:lvl4pPr marL="1973184" indent="0">
              <a:buNone/>
              <a:defRPr sz="2400"/>
            </a:lvl4pPr>
            <a:lvl5pPr marL="2630912" indent="0">
              <a:buNone/>
              <a:defRPr sz="2400"/>
            </a:lvl5pPr>
          </a:lstStyle>
          <a:p>
            <a:pPr lvl="0"/>
            <a:r>
              <a:rPr lang="pt-PT" dirty="0"/>
              <a:t>Nome do evento </a:t>
            </a:r>
            <a:r>
              <a:rPr lang="pt-PT" dirty="0" err="1"/>
              <a:t>Verdana</a:t>
            </a:r>
            <a:r>
              <a:rPr lang="pt-PT" dirty="0"/>
              <a:t> regular 24, Nome do orador </a:t>
            </a:r>
            <a:r>
              <a:rPr lang="pt-PT" dirty="0" err="1"/>
              <a:t>Verdana</a:t>
            </a:r>
            <a:r>
              <a:rPr lang="pt-PT" dirty="0"/>
              <a:t> bold 24, Data </a:t>
            </a:r>
            <a:r>
              <a:rPr lang="pt-PT" dirty="0" err="1"/>
              <a:t>Verdana</a:t>
            </a:r>
            <a:r>
              <a:rPr lang="pt-PT" dirty="0"/>
              <a:t> bold 24</a:t>
            </a:r>
          </a:p>
          <a:p>
            <a:pPr lvl="0"/>
            <a:endParaRPr lang="pt-PT" dirty="0"/>
          </a:p>
        </p:txBody>
      </p:sp>
    </p:spTree>
    <p:extLst>
      <p:ext uri="{BB962C8B-B14F-4D97-AF65-F5344CB8AC3E}">
        <p14:creationId xmlns:p14="http://schemas.microsoft.com/office/powerpoint/2010/main" val="1993236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hape 51"/>
          <p:cNvSpPr/>
          <p:nvPr userDrawn="1"/>
        </p:nvSpPr>
        <p:spPr>
          <a:xfrm>
            <a:off x="0" y="0"/>
            <a:ext cx="13953413" cy="9896618"/>
          </a:xfrm>
          <a:prstGeom prst="rect">
            <a:avLst/>
          </a:prstGeom>
          <a:solidFill>
            <a:srgbClr val="0064A0"/>
          </a:solidFill>
          <a:ln w="12700">
            <a:miter lim="400000"/>
          </a:ln>
        </p:spPr>
        <p:txBody>
          <a:bodyPr lIns="0" tIns="0" rIns="0" bIns="0"/>
          <a:lstStyle/>
          <a:p>
            <a:pPr algn="l" defTabSz="914218">
              <a:defRPr sz="2400" u="sng">
                <a:latin typeface="Arial"/>
                <a:ea typeface="Arial"/>
                <a:cs typeface="Arial"/>
                <a:sym typeface="Arial"/>
              </a:defRPr>
            </a:pPr>
            <a:endParaRPr/>
          </a:p>
        </p:txBody>
      </p:sp>
      <p:sp>
        <p:nvSpPr>
          <p:cNvPr id="5" name="Rectangle 4"/>
          <p:cNvSpPr/>
          <p:nvPr userDrawn="1"/>
        </p:nvSpPr>
        <p:spPr>
          <a:xfrm>
            <a:off x="4898481" y="0"/>
            <a:ext cx="8106319" cy="7416824"/>
          </a:xfrm>
          <a:prstGeom prst="rect">
            <a:avLst/>
          </a:prstGeom>
          <a:blipFill dpi="0" rotWithShape="1">
            <a:blip r:embed="rId2">
              <a:alphaModFix amt="40000"/>
            </a:blip>
            <a:srcRect/>
            <a:stretch>
              <a:fillRect l="-12907" t="-11857" r="-13463" b="-9989"/>
            </a:stretch>
          </a:blipFill>
          <a:ln w="25400" cap="flat">
            <a:no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t-PT" sz="36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1440" y="4044985"/>
            <a:ext cx="7271960" cy="1542691"/>
          </a:xfrm>
          <a:prstGeom prst="rect">
            <a:avLst/>
          </a:prstGeom>
        </p:spPr>
      </p:pic>
      <p:sp>
        <p:nvSpPr>
          <p:cNvPr id="9" name="Content Placeholder 8"/>
          <p:cNvSpPr>
            <a:spLocks noGrp="1"/>
          </p:cNvSpPr>
          <p:nvPr>
            <p:ph sz="quarter" idx="10" hasCustomPrompt="1"/>
          </p:nvPr>
        </p:nvSpPr>
        <p:spPr>
          <a:xfrm>
            <a:off x="957784" y="6942126"/>
            <a:ext cx="9937750" cy="604861"/>
          </a:xfrm>
          <a:prstGeom prst="rect">
            <a:avLst/>
          </a:prstGeom>
        </p:spPr>
        <p:txBody>
          <a:bodyPr/>
          <a:lstStyle>
            <a:lvl1pPr marL="0" indent="0">
              <a:buNone/>
              <a:defRPr sz="36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57728" indent="0">
              <a:buNone/>
              <a:defRPr/>
            </a:lvl2pPr>
            <a:lvl3pPr marL="1315456" indent="0">
              <a:buNone/>
              <a:defRPr/>
            </a:lvl3pPr>
            <a:lvl4pPr marL="1973184" indent="0">
              <a:buNone/>
              <a:defRPr/>
            </a:lvl4pPr>
            <a:lvl5pPr marL="2630912" indent="0">
              <a:buNone/>
              <a:defRPr/>
            </a:lvl5pPr>
          </a:lstStyle>
          <a:p>
            <a:pPr lvl="0"/>
            <a:r>
              <a:rPr lang="pt-PT" dirty="0"/>
              <a:t>Título da apresentação </a:t>
            </a:r>
            <a:r>
              <a:rPr lang="pt-PT" dirty="0" err="1"/>
              <a:t>Verdana</a:t>
            </a:r>
            <a:r>
              <a:rPr lang="pt-PT" dirty="0"/>
              <a:t> bold 36</a:t>
            </a:r>
          </a:p>
        </p:txBody>
      </p:sp>
      <p:sp>
        <p:nvSpPr>
          <p:cNvPr id="13" name="Content Placeholder 12"/>
          <p:cNvSpPr>
            <a:spLocks noGrp="1"/>
          </p:cNvSpPr>
          <p:nvPr>
            <p:ph sz="quarter" idx="11" hasCustomPrompt="1"/>
          </p:nvPr>
        </p:nvSpPr>
        <p:spPr>
          <a:xfrm>
            <a:off x="957784" y="7677150"/>
            <a:ext cx="9936162" cy="1439863"/>
          </a:xfrm>
          <a:prstGeom prst="rect">
            <a:avLst/>
          </a:prstGeom>
        </p:spPr>
        <p:txBody>
          <a:bodyPr/>
          <a:lstStyle>
            <a:lvl1pPr marL="0" indent="0" algn="l" defTabSz="914218">
              <a:lnSpc>
                <a:spcPct val="120000"/>
              </a:lnSpc>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57728" indent="0">
              <a:buNone/>
              <a:defRPr sz="2400"/>
            </a:lvl2pPr>
            <a:lvl3pPr marL="1315456" indent="0">
              <a:buNone/>
              <a:defRPr sz="2400"/>
            </a:lvl3pPr>
            <a:lvl4pPr marL="1973184" indent="0">
              <a:buNone/>
              <a:defRPr sz="2400"/>
            </a:lvl4pPr>
            <a:lvl5pPr marL="2630912" indent="0">
              <a:buNone/>
              <a:defRPr sz="2400"/>
            </a:lvl5pPr>
          </a:lstStyle>
          <a:p>
            <a:pPr lvl="0"/>
            <a:r>
              <a:rPr lang="pt-PT" dirty="0"/>
              <a:t>Nome do evento </a:t>
            </a:r>
            <a:r>
              <a:rPr lang="pt-PT" dirty="0" err="1"/>
              <a:t>Verdana</a:t>
            </a:r>
            <a:r>
              <a:rPr lang="pt-PT" dirty="0"/>
              <a:t> regular 24, Nome do orador </a:t>
            </a:r>
            <a:r>
              <a:rPr lang="pt-PT" dirty="0" err="1"/>
              <a:t>Verdana</a:t>
            </a:r>
            <a:r>
              <a:rPr lang="pt-PT" dirty="0"/>
              <a:t> bold 24, Data </a:t>
            </a:r>
            <a:r>
              <a:rPr lang="pt-PT" dirty="0" err="1"/>
              <a:t>Verdana</a:t>
            </a:r>
            <a:r>
              <a:rPr lang="pt-PT" dirty="0"/>
              <a:t> bold 24</a:t>
            </a:r>
          </a:p>
          <a:p>
            <a:pPr lvl="0"/>
            <a:endParaRPr lang="pt-PT" dirty="0"/>
          </a:p>
        </p:txBody>
      </p:sp>
    </p:spTree>
    <p:extLst>
      <p:ext uri="{BB962C8B-B14F-4D97-AF65-F5344CB8AC3E}">
        <p14:creationId xmlns:p14="http://schemas.microsoft.com/office/powerpoint/2010/main" val="81502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hape 57"/>
          <p:cNvSpPr/>
          <p:nvPr userDrawn="1"/>
        </p:nvSpPr>
        <p:spPr>
          <a:xfrm>
            <a:off x="1600" y="9045439"/>
            <a:ext cx="13003200" cy="719174"/>
          </a:xfrm>
          <a:prstGeom prst="rect">
            <a:avLst/>
          </a:prstGeom>
          <a:solidFill>
            <a:srgbClr val="0064A0"/>
          </a:solidFill>
          <a:ln w="12700">
            <a:miter lim="400000"/>
          </a:ln>
        </p:spPr>
        <p:txBody>
          <a:bodyPr lIns="0" tIns="0" rIns="0" bIns="0"/>
          <a:lstStyle/>
          <a:p>
            <a:pPr lvl="0" algn="l" defTabSz="914400">
              <a:defRPr sz="2400" u="sng">
                <a:latin typeface="Arial"/>
                <a:ea typeface="Arial"/>
                <a:cs typeface="Arial"/>
                <a:sym typeface="Arial"/>
              </a:defRPr>
            </a:pPr>
            <a:endParaRPr/>
          </a:p>
        </p:txBody>
      </p:sp>
      <p:sp>
        <p:nvSpPr>
          <p:cNvPr id="13" name="Title 1"/>
          <p:cNvSpPr>
            <a:spLocks noGrp="1"/>
          </p:cNvSpPr>
          <p:nvPr>
            <p:ph type="ctrTitle" hasCustomPrompt="1"/>
          </p:nvPr>
        </p:nvSpPr>
        <p:spPr>
          <a:xfrm>
            <a:off x="332085" y="619597"/>
            <a:ext cx="6824346" cy="864096"/>
          </a:xfrm>
          <a:prstGeom prst="rect">
            <a:avLst/>
          </a:prstGeom>
        </p:spPr>
        <p:txBody>
          <a:bodyPr/>
          <a:lstStyle>
            <a:lvl1pPr algn="l">
              <a:defRPr sz="3600" b="1">
                <a:solidFill>
                  <a:srgbClr val="0365C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err="1"/>
              <a:t>Título</a:t>
            </a:r>
            <a:r>
              <a:rPr lang="en-US" dirty="0"/>
              <a:t> 1 </a:t>
            </a:r>
            <a:endParaRPr lang="pt-PT" dirty="0"/>
          </a:p>
        </p:txBody>
      </p:sp>
      <p:pic>
        <p:nvPicPr>
          <p:cNvPr id="9" name="Picture 8">
            <a:extLst>
              <a:ext uri="{FF2B5EF4-FFF2-40B4-BE49-F238E27FC236}">
                <a16:creationId xmlns:a16="http://schemas.microsoft.com/office/drawing/2014/main" id="{441C17C3-5858-4130-BE7C-907E03507D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6715" y="286222"/>
            <a:ext cx="2286000" cy="666750"/>
          </a:xfrm>
          <a:prstGeom prst="rect">
            <a:avLst/>
          </a:prstGeom>
        </p:spPr>
      </p:pic>
      <p:pic>
        <p:nvPicPr>
          <p:cNvPr id="10" name="image5.png">
            <a:extLst>
              <a:ext uri="{FF2B5EF4-FFF2-40B4-BE49-F238E27FC236}">
                <a16:creationId xmlns:a16="http://schemas.microsoft.com/office/drawing/2014/main" id="{70BB4777-DD09-4548-BA69-544A4346991E}"/>
              </a:ext>
            </a:extLst>
          </p:cNvPr>
          <p:cNvPicPr>
            <a:picLocks noChangeAspect="1"/>
          </p:cNvPicPr>
          <p:nvPr userDrawn="1"/>
        </p:nvPicPr>
        <p:blipFill>
          <a:blip r:embed="rId3" cstate="print"/>
          <a:stretch>
            <a:fillRect/>
          </a:stretch>
        </p:blipFill>
        <p:spPr>
          <a:xfrm>
            <a:off x="11374498" y="9297026"/>
            <a:ext cx="1298217" cy="216000"/>
          </a:xfrm>
          <a:prstGeom prst="rect">
            <a:avLst/>
          </a:prstGeom>
          <a:ln w="12700">
            <a:miter lim="400000"/>
          </a:ln>
        </p:spPr>
      </p:pic>
    </p:spTree>
    <p:extLst>
      <p:ext uri="{BB962C8B-B14F-4D97-AF65-F5344CB8AC3E}">
        <p14:creationId xmlns:p14="http://schemas.microsoft.com/office/powerpoint/2010/main" val="367639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Shape 57"/>
          <p:cNvSpPr/>
          <p:nvPr userDrawn="1"/>
        </p:nvSpPr>
        <p:spPr>
          <a:xfrm>
            <a:off x="1600" y="9045439"/>
            <a:ext cx="13003200" cy="719174"/>
          </a:xfrm>
          <a:prstGeom prst="rect">
            <a:avLst/>
          </a:prstGeom>
          <a:solidFill>
            <a:srgbClr val="0064A0"/>
          </a:solidFill>
          <a:ln w="12700">
            <a:miter lim="400000"/>
          </a:ln>
        </p:spPr>
        <p:txBody>
          <a:bodyPr lIns="0" tIns="0" rIns="0" bIns="0"/>
          <a:lstStyle/>
          <a:p>
            <a:pPr lvl="0" algn="l" defTabSz="914400">
              <a:defRPr sz="2400" u="sng">
                <a:latin typeface="Arial"/>
                <a:ea typeface="Arial"/>
                <a:cs typeface="Arial"/>
                <a:sym typeface="Arial"/>
              </a:defRPr>
            </a:pPr>
            <a:endParaRPr/>
          </a:p>
        </p:txBody>
      </p:sp>
      <p:sp>
        <p:nvSpPr>
          <p:cNvPr id="13" name="Title 1"/>
          <p:cNvSpPr>
            <a:spLocks noGrp="1"/>
          </p:cNvSpPr>
          <p:nvPr>
            <p:ph type="ctrTitle" hasCustomPrompt="1"/>
          </p:nvPr>
        </p:nvSpPr>
        <p:spPr>
          <a:xfrm>
            <a:off x="332085" y="619597"/>
            <a:ext cx="6824346" cy="864096"/>
          </a:xfrm>
          <a:prstGeom prst="rect">
            <a:avLst/>
          </a:prstGeom>
        </p:spPr>
        <p:txBody>
          <a:bodyPr/>
          <a:lstStyle>
            <a:lvl1pPr algn="l">
              <a:defRPr sz="3600" b="1">
                <a:solidFill>
                  <a:srgbClr val="0365C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err="1"/>
              <a:t>Título</a:t>
            </a:r>
            <a:r>
              <a:rPr lang="en-US" dirty="0"/>
              <a:t> 1 </a:t>
            </a:r>
            <a:endParaRPr lang="pt-PT" dirty="0"/>
          </a:p>
        </p:txBody>
      </p:sp>
      <p:sp>
        <p:nvSpPr>
          <p:cNvPr id="3" name="Text Placeholder 2"/>
          <p:cNvSpPr>
            <a:spLocks noGrp="1"/>
          </p:cNvSpPr>
          <p:nvPr>
            <p:ph type="body" sz="quarter" idx="10" hasCustomPrompt="1"/>
          </p:nvPr>
        </p:nvSpPr>
        <p:spPr>
          <a:xfrm>
            <a:off x="325438" y="1700213"/>
            <a:ext cx="6831012" cy="2016125"/>
          </a:xfrm>
          <a:prstGeom prst="rect">
            <a:avLst/>
          </a:prstGeom>
        </p:spPr>
        <p:txBody>
          <a:bodyPr/>
          <a:lstStyle>
            <a:lvl1pPr marL="342900" indent="-342900">
              <a:buFont typeface="Arial" panose="020B0604020202020204" pitchFamily="34" charset="0"/>
              <a:buChar char="•"/>
              <a:defRPr sz="2400">
                <a:solidFill>
                  <a:srgbClr val="002452"/>
                </a:solidFill>
                <a:latin typeface="Verdana" panose="020B0604030504040204" pitchFamily="34" charset="0"/>
                <a:ea typeface="Verdana" panose="020B0604030504040204" pitchFamily="34" charset="0"/>
                <a:cs typeface="Verdana" panose="020B0604030504040204" pitchFamily="34" charset="0"/>
              </a:defRPr>
            </a:lvl1pPr>
          </a:lstStyle>
          <a:p>
            <a:pPr lvl="0"/>
            <a:r>
              <a:rPr lang="pt-PT" dirty="0" err="1"/>
              <a:t>Verdana</a:t>
            </a:r>
            <a:r>
              <a:rPr lang="pt-PT" dirty="0"/>
              <a:t> 24 ou 30</a:t>
            </a:r>
          </a:p>
        </p:txBody>
      </p:sp>
      <p:pic>
        <p:nvPicPr>
          <p:cNvPr id="8" name="Picture 7">
            <a:extLst>
              <a:ext uri="{FF2B5EF4-FFF2-40B4-BE49-F238E27FC236}">
                <a16:creationId xmlns:a16="http://schemas.microsoft.com/office/drawing/2014/main" id="{441C17C3-5858-4130-BE7C-907E03507D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6715" y="286222"/>
            <a:ext cx="2286000" cy="666750"/>
          </a:xfrm>
          <a:prstGeom prst="rect">
            <a:avLst/>
          </a:prstGeom>
        </p:spPr>
      </p:pic>
      <p:pic>
        <p:nvPicPr>
          <p:cNvPr id="12" name="image5.png">
            <a:extLst>
              <a:ext uri="{FF2B5EF4-FFF2-40B4-BE49-F238E27FC236}">
                <a16:creationId xmlns:a16="http://schemas.microsoft.com/office/drawing/2014/main" id="{70BB4777-DD09-4548-BA69-544A4346991E}"/>
              </a:ext>
            </a:extLst>
          </p:cNvPr>
          <p:cNvPicPr>
            <a:picLocks noChangeAspect="1"/>
          </p:cNvPicPr>
          <p:nvPr userDrawn="1"/>
        </p:nvPicPr>
        <p:blipFill>
          <a:blip r:embed="rId3" cstate="print"/>
          <a:stretch>
            <a:fillRect/>
          </a:stretch>
        </p:blipFill>
        <p:spPr>
          <a:xfrm>
            <a:off x="11374498" y="9297026"/>
            <a:ext cx="1298217" cy="216000"/>
          </a:xfrm>
          <a:prstGeom prst="rect">
            <a:avLst/>
          </a:prstGeom>
          <a:ln w="12700">
            <a:miter lim="400000"/>
          </a:ln>
        </p:spPr>
      </p:pic>
    </p:spTree>
    <p:extLst>
      <p:ext uri="{BB962C8B-B14F-4D97-AF65-F5344CB8AC3E}">
        <p14:creationId xmlns:p14="http://schemas.microsoft.com/office/powerpoint/2010/main" val="243751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2085" y="619597"/>
            <a:ext cx="6824346" cy="864096"/>
          </a:xfrm>
          <a:prstGeom prst="rect">
            <a:avLst/>
          </a:prstGeom>
        </p:spPr>
        <p:txBody>
          <a:bodyPr/>
          <a:lstStyle>
            <a:lvl1pPr algn="l">
              <a:defRPr sz="3600" b="1">
                <a:solidFill>
                  <a:srgbClr val="0365C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err="1"/>
              <a:t>Título</a:t>
            </a:r>
            <a:r>
              <a:rPr lang="en-US" dirty="0"/>
              <a:t> 1 </a:t>
            </a:r>
            <a:endParaRPr lang="pt-PT" dirty="0"/>
          </a:p>
        </p:txBody>
      </p:sp>
      <p:pic>
        <p:nvPicPr>
          <p:cNvPr id="8" name="image5.png"/>
          <p:cNvPicPr/>
          <p:nvPr userDrawn="1"/>
        </p:nvPicPr>
        <p:blipFill>
          <a:blip r:embed="rId2" cstate="print"/>
          <a:stretch>
            <a:fillRect/>
          </a:stretch>
        </p:blipFill>
        <p:spPr>
          <a:xfrm>
            <a:off x="326126" y="9241811"/>
            <a:ext cx="1730956" cy="298420"/>
          </a:xfrm>
          <a:prstGeom prst="rect">
            <a:avLst/>
          </a:prstGeom>
          <a:ln w="12700">
            <a:miter lim="400000"/>
          </a:ln>
        </p:spPr>
      </p:pic>
      <p:sp>
        <p:nvSpPr>
          <p:cNvPr id="11" name="TextBox 10"/>
          <p:cNvSpPr txBox="1"/>
          <p:nvPr userDrawn="1"/>
        </p:nvSpPr>
        <p:spPr>
          <a:xfrm>
            <a:off x="5016365" y="9210759"/>
            <a:ext cx="7848872" cy="338554"/>
          </a:xfrm>
          <a:prstGeom prst="rect">
            <a:avLst/>
          </a:prstGeom>
          <a:noFill/>
        </p:spPr>
        <p:txBody>
          <a:bodyPr wrap="square" rtlCol="0">
            <a:spAutoFit/>
          </a:bodyPr>
          <a:lstStyle/>
          <a:p>
            <a:pPr algn="r"/>
            <a:r>
              <a:rPr lang="pt-PT" sz="1600" dirty="0">
                <a:solidFill>
                  <a:schemeClr val="bg1"/>
                </a:solidFill>
                <a:latin typeface="Verdana" panose="020B0604030504040204" pitchFamily="34" charset="0"/>
                <a:ea typeface="Verdana" panose="020B0604030504040204" pitchFamily="34" charset="0"/>
                <a:cs typeface="Verdana" panose="020B0604030504040204" pitchFamily="34" charset="0"/>
              </a:rPr>
              <a:t>Serviços</a:t>
            </a:r>
            <a:r>
              <a:rPr lang="pt-PT" sz="1600" baseline="0" dirty="0">
                <a:solidFill>
                  <a:schemeClr val="bg1"/>
                </a:solidFill>
                <a:latin typeface="Verdana" panose="020B0604030504040204" pitchFamily="34" charset="0"/>
                <a:ea typeface="Verdana" panose="020B0604030504040204" pitchFamily="34" charset="0"/>
                <a:cs typeface="Verdana" panose="020B0604030504040204" pitchFamily="34" charset="0"/>
              </a:rPr>
              <a:t> de Informação e Documentação, ISCTE-IUL</a:t>
            </a:r>
            <a:endParaRPr lang="pt-PT"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 Placeholder 11"/>
          <p:cNvSpPr>
            <a:spLocks noGrp="1"/>
          </p:cNvSpPr>
          <p:nvPr>
            <p:ph type="body" sz="quarter" idx="13"/>
          </p:nvPr>
        </p:nvSpPr>
        <p:spPr>
          <a:xfrm>
            <a:off x="325438" y="2347913"/>
            <a:ext cx="7129462" cy="936625"/>
          </a:xfrm>
          <a:prstGeom prst="rect">
            <a:avLst/>
          </a:prstGeom>
        </p:spPr>
        <p:txBody>
          <a:bodyPr/>
          <a:lstStyle>
            <a:lvl1pPr>
              <a:defRPr sz="3000">
                <a:solidFill>
                  <a:srgbClr val="002452"/>
                </a:solidFill>
                <a:latin typeface="Verdana" panose="020B0604030504040204" pitchFamily="34" charset="0"/>
                <a:ea typeface="Verdana" panose="020B0604030504040204" pitchFamily="34" charset="0"/>
                <a:cs typeface="Verdana" panose="020B0604030504040204" pitchFamily="34" charset="0"/>
              </a:defRPr>
            </a:lvl1pPr>
            <a:lvl2pPr>
              <a:defRPr sz="2400">
                <a:solidFill>
                  <a:srgbClr val="002452"/>
                </a:solidFill>
                <a:latin typeface="Verdana" panose="020B0604030504040204" pitchFamily="34" charset="0"/>
                <a:ea typeface="Verdana" panose="020B0604030504040204" pitchFamily="34" charset="0"/>
                <a:cs typeface="Verdana" panose="020B0604030504040204" pitchFamily="34" charset="0"/>
              </a:defRPr>
            </a:lvl2pPr>
            <a:lvl3pPr>
              <a:defRPr sz="2400">
                <a:solidFill>
                  <a:srgbClr val="002452"/>
                </a:solidFill>
                <a:latin typeface="Verdana" panose="020B0604030504040204" pitchFamily="34" charset="0"/>
                <a:ea typeface="Verdana" panose="020B0604030504040204" pitchFamily="34" charset="0"/>
                <a:cs typeface="Verdana" panose="020B0604030504040204" pitchFamily="34" charset="0"/>
              </a:defRPr>
            </a:lvl3pPr>
            <a:lvl4pPr>
              <a:defRPr sz="2400">
                <a:solidFill>
                  <a:srgbClr val="002452"/>
                </a:solidFill>
                <a:latin typeface="Verdana" panose="020B0604030504040204" pitchFamily="34" charset="0"/>
                <a:ea typeface="Verdana" panose="020B0604030504040204" pitchFamily="34" charset="0"/>
                <a:cs typeface="Verdana" panose="020B0604030504040204" pitchFamily="34" charset="0"/>
              </a:defRPr>
            </a:lvl4pPr>
            <a:lvl5pPr>
              <a:defRPr sz="2400">
                <a:solidFill>
                  <a:srgbClr val="00245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17" name="Text Placeholder 16"/>
          <p:cNvSpPr>
            <a:spLocks noGrp="1"/>
          </p:cNvSpPr>
          <p:nvPr>
            <p:ph type="body" sz="quarter" idx="14" hasCustomPrompt="1"/>
          </p:nvPr>
        </p:nvSpPr>
        <p:spPr>
          <a:xfrm>
            <a:off x="325438" y="1627188"/>
            <a:ext cx="6392862" cy="504825"/>
          </a:xfrm>
          <a:prstGeom prst="rect">
            <a:avLst/>
          </a:prstGeom>
        </p:spPr>
        <p:txBody>
          <a:bodyPr/>
          <a:lstStyle>
            <a:lvl1pPr marL="0" indent="0">
              <a:buNone/>
              <a:defRPr sz="3000" b="1">
                <a:solidFill>
                  <a:srgbClr val="002452"/>
                </a:solidFill>
                <a:latin typeface="Verdana" panose="020B0604030504040204" pitchFamily="34" charset="0"/>
                <a:ea typeface="Verdana" panose="020B0604030504040204" pitchFamily="34" charset="0"/>
                <a:cs typeface="Verdana" panose="020B0604030504040204" pitchFamily="34" charset="0"/>
              </a:defRPr>
            </a:lvl1pPr>
          </a:lstStyle>
          <a:p>
            <a:pPr lvl="0"/>
            <a:r>
              <a:rPr lang="pt-PT" dirty="0"/>
              <a:t>Título 2</a:t>
            </a:r>
          </a:p>
        </p:txBody>
      </p:sp>
      <p:sp>
        <p:nvSpPr>
          <p:cNvPr id="9" name="Shape 57"/>
          <p:cNvSpPr/>
          <p:nvPr userDrawn="1"/>
        </p:nvSpPr>
        <p:spPr>
          <a:xfrm>
            <a:off x="1600" y="9045439"/>
            <a:ext cx="13003200" cy="719174"/>
          </a:xfrm>
          <a:prstGeom prst="rect">
            <a:avLst/>
          </a:prstGeom>
          <a:solidFill>
            <a:srgbClr val="0064A0"/>
          </a:solidFill>
          <a:ln w="12700">
            <a:miter lim="400000"/>
          </a:ln>
        </p:spPr>
        <p:txBody>
          <a:bodyPr lIns="0" tIns="0" rIns="0" bIns="0"/>
          <a:lstStyle/>
          <a:p>
            <a:pPr lvl="0" algn="l" defTabSz="914400">
              <a:defRPr sz="2400" u="sng">
                <a:latin typeface="Arial"/>
                <a:ea typeface="Arial"/>
                <a:cs typeface="Arial"/>
                <a:sym typeface="Arial"/>
              </a:defRPr>
            </a:pPr>
            <a:endParaRPr/>
          </a:p>
        </p:txBody>
      </p:sp>
      <p:pic>
        <p:nvPicPr>
          <p:cNvPr id="13" name="Picture 12">
            <a:extLst>
              <a:ext uri="{FF2B5EF4-FFF2-40B4-BE49-F238E27FC236}">
                <a16:creationId xmlns:a16="http://schemas.microsoft.com/office/drawing/2014/main" id="{441C17C3-5858-4130-BE7C-907E03507D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86715" y="286222"/>
            <a:ext cx="2286000" cy="666750"/>
          </a:xfrm>
          <a:prstGeom prst="rect">
            <a:avLst/>
          </a:prstGeom>
        </p:spPr>
      </p:pic>
      <p:pic>
        <p:nvPicPr>
          <p:cNvPr id="14" name="image5.png">
            <a:extLst>
              <a:ext uri="{FF2B5EF4-FFF2-40B4-BE49-F238E27FC236}">
                <a16:creationId xmlns:a16="http://schemas.microsoft.com/office/drawing/2014/main" id="{70BB4777-DD09-4548-BA69-544A4346991E}"/>
              </a:ext>
            </a:extLst>
          </p:cNvPr>
          <p:cNvPicPr>
            <a:picLocks noChangeAspect="1"/>
          </p:cNvPicPr>
          <p:nvPr userDrawn="1"/>
        </p:nvPicPr>
        <p:blipFill>
          <a:blip r:embed="rId2" cstate="print"/>
          <a:stretch>
            <a:fillRect/>
          </a:stretch>
        </p:blipFill>
        <p:spPr>
          <a:xfrm>
            <a:off x="11374498" y="9297026"/>
            <a:ext cx="1298217" cy="216000"/>
          </a:xfrm>
          <a:prstGeom prst="rect">
            <a:avLst/>
          </a:prstGeom>
          <a:ln w="12700">
            <a:miter lim="400000"/>
          </a:ln>
        </p:spPr>
      </p:pic>
    </p:spTree>
    <p:extLst>
      <p:ext uri="{BB962C8B-B14F-4D97-AF65-F5344CB8AC3E}">
        <p14:creationId xmlns:p14="http://schemas.microsoft.com/office/powerpoint/2010/main" val="3240481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hape 57"/>
          <p:cNvSpPr/>
          <p:nvPr userDrawn="1"/>
        </p:nvSpPr>
        <p:spPr>
          <a:xfrm>
            <a:off x="1600" y="9045439"/>
            <a:ext cx="13003200" cy="719174"/>
          </a:xfrm>
          <a:prstGeom prst="rect">
            <a:avLst/>
          </a:prstGeom>
          <a:solidFill>
            <a:srgbClr val="0064A0"/>
          </a:solidFill>
          <a:ln w="12700">
            <a:miter lim="400000"/>
          </a:ln>
        </p:spPr>
        <p:txBody>
          <a:bodyPr lIns="0" tIns="0" rIns="0" bIns="0"/>
          <a:lstStyle/>
          <a:p>
            <a:pPr lvl="0" algn="l" defTabSz="914400">
              <a:defRPr sz="2400" u="sng">
                <a:latin typeface="Arial"/>
                <a:ea typeface="Arial"/>
                <a:cs typeface="Arial"/>
                <a:sym typeface="Arial"/>
              </a:defRPr>
            </a:pPr>
            <a:endParaRPr/>
          </a:p>
        </p:txBody>
      </p:sp>
      <p:pic>
        <p:nvPicPr>
          <p:cNvPr id="8" name="Picture 7">
            <a:extLst>
              <a:ext uri="{FF2B5EF4-FFF2-40B4-BE49-F238E27FC236}">
                <a16:creationId xmlns:a16="http://schemas.microsoft.com/office/drawing/2014/main" id="{441C17C3-5858-4130-BE7C-907E03507D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6715" y="286222"/>
            <a:ext cx="2286000" cy="666750"/>
          </a:xfrm>
          <a:prstGeom prst="rect">
            <a:avLst/>
          </a:prstGeom>
        </p:spPr>
      </p:pic>
      <p:pic>
        <p:nvPicPr>
          <p:cNvPr id="9" name="image5.png">
            <a:extLst>
              <a:ext uri="{FF2B5EF4-FFF2-40B4-BE49-F238E27FC236}">
                <a16:creationId xmlns:a16="http://schemas.microsoft.com/office/drawing/2014/main" id="{70BB4777-DD09-4548-BA69-544A4346991E}"/>
              </a:ext>
            </a:extLst>
          </p:cNvPr>
          <p:cNvPicPr>
            <a:picLocks noChangeAspect="1"/>
          </p:cNvPicPr>
          <p:nvPr userDrawn="1"/>
        </p:nvPicPr>
        <p:blipFill>
          <a:blip r:embed="rId3" cstate="print"/>
          <a:stretch>
            <a:fillRect/>
          </a:stretch>
        </p:blipFill>
        <p:spPr>
          <a:xfrm>
            <a:off x="11374498" y="9297026"/>
            <a:ext cx="1298217" cy="216000"/>
          </a:xfrm>
          <a:prstGeom prst="rect">
            <a:avLst/>
          </a:prstGeom>
          <a:ln w="12700">
            <a:miter lim="400000"/>
          </a:ln>
        </p:spPr>
      </p:pic>
    </p:spTree>
    <p:extLst>
      <p:ext uri="{BB962C8B-B14F-4D97-AF65-F5344CB8AC3E}">
        <p14:creationId xmlns:p14="http://schemas.microsoft.com/office/powerpoint/2010/main" val="50779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Shape 57"/>
          <p:cNvSpPr/>
          <p:nvPr userDrawn="1"/>
        </p:nvSpPr>
        <p:spPr>
          <a:xfrm>
            <a:off x="1600" y="9045439"/>
            <a:ext cx="13003200" cy="719174"/>
          </a:xfrm>
          <a:prstGeom prst="rect">
            <a:avLst/>
          </a:prstGeom>
          <a:solidFill>
            <a:srgbClr val="0064A0"/>
          </a:solidFill>
          <a:ln w="12700">
            <a:miter lim="400000"/>
          </a:ln>
        </p:spPr>
        <p:txBody>
          <a:bodyPr lIns="0" tIns="0" rIns="0" bIns="0"/>
          <a:lstStyle/>
          <a:p>
            <a:pPr lvl="0" algn="l" defTabSz="914400">
              <a:defRPr sz="2400" u="sng">
                <a:latin typeface="Arial"/>
                <a:ea typeface="Arial"/>
                <a:cs typeface="Arial"/>
                <a:sym typeface="Arial"/>
              </a:defRPr>
            </a:pPr>
            <a:endParaRPr/>
          </a:p>
        </p:txBody>
      </p:sp>
      <p:sp>
        <p:nvSpPr>
          <p:cNvPr id="13" name="Text Placeholder 12"/>
          <p:cNvSpPr>
            <a:spLocks noGrp="1"/>
          </p:cNvSpPr>
          <p:nvPr>
            <p:ph type="body" sz="quarter" idx="13" hasCustomPrompt="1"/>
          </p:nvPr>
        </p:nvSpPr>
        <p:spPr>
          <a:xfrm>
            <a:off x="3045619" y="1627918"/>
            <a:ext cx="6913562" cy="1152128"/>
          </a:xfrm>
          <a:prstGeom prst="rect">
            <a:avLst/>
          </a:prstGeom>
        </p:spPr>
        <p:txBody>
          <a:bodyPr/>
          <a:lstStyle>
            <a:lvl1pPr marL="0" indent="0" algn="ctr">
              <a:buNone/>
              <a:defRPr sz="3000" baseline="0">
                <a:solidFill>
                  <a:srgbClr val="00245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Obrigada</a:t>
            </a:r>
            <a:r>
              <a:rPr lang="en-US" dirty="0"/>
              <a:t>, Thank you, Merci, Gracias</a:t>
            </a:r>
            <a:endParaRPr lang="pt-PT" dirty="0"/>
          </a:p>
        </p:txBody>
      </p:sp>
      <p:sp>
        <p:nvSpPr>
          <p:cNvPr id="17" name="Text Placeholder 16"/>
          <p:cNvSpPr>
            <a:spLocks noGrp="1"/>
          </p:cNvSpPr>
          <p:nvPr>
            <p:ph type="body" sz="quarter" idx="15" hasCustomPrompt="1"/>
          </p:nvPr>
        </p:nvSpPr>
        <p:spPr>
          <a:xfrm>
            <a:off x="1187592" y="3309269"/>
            <a:ext cx="8223894" cy="2638920"/>
          </a:xfrm>
          <a:prstGeom prst="rect">
            <a:avLst/>
          </a:prstGeom>
        </p:spPr>
        <p:txBody>
          <a:bodyPr/>
          <a:lstStyle>
            <a:lvl1pPr marL="0" indent="0">
              <a:buNone/>
              <a:defRPr sz="2400">
                <a:solidFill>
                  <a:srgbClr val="0365C0"/>
                </a:solidFill>
                <a:latin typeface="Verdana" panose="020B0604030504040204" pitchFamily="34" charset="0"/>
                <a:ea typeface="Verdana" panose="020B0604030504040204" pitchFamily="34" charset="0"/>
                <a:cs typeface="Verdana" panose="020B0604030504040204" pitchFamily="34" charset="0"/>
              </a:defRPr>
            </a:lvl1pPr>
          </a:lstStyle>
          <a:p>
            <a:pPr lvl="0"/>
            <a:r>
              <a:rPr lang="pt-PT" dirty="0"/>
              <a:t>Contacto (Nome, Email, </a:t>
            </a:r>
            <a:r>
              <a:rPr lang="pt-PT" dirty="0" err="1"/>
              <a:t>Ext</a:t>
            </a:r>
            <a:r>
              <a:rPr lang="pt-PT" dirty="0"/>
              <a:t>., </a:t>
            </a:r>
            <a:r>
              <a:rPr lang="pt-PT" dirty="0" err="1"/>
              <a:t>Handle</a:t>
            </a:r>
            <a:r>
              <a:rPr lang="pt-PT" dirty="0"/>
              <a:t>)</a:t>
            </a:r>
          </a:p>
        </p:txBody>
      </p:sp>
      <p:pic>
        <p:nvPicPr>
          <p:cNvPr id="8" name="Picture 7">
            <a:extLst>
              <a:ext uri="{FF2B5EF4-FFF2-40B4-BE49-F238E27FC236}">
                <a16:creationId xmlns:a16="http://schemas.microsoft.com/office/drawing/2014/main" id="{441C17C3-5858-4130-BE7C-907E03507D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6715" y="286222"/>
            <a:ext cx="2286000" cy="666750"/>
          </a:xfrm>
          <a:prstGeom prst="rect">
            <a:avLst/>
          </a:prstGeom>
        </p:spPr>
      </p:pic>
      <p:pic>
        <p:nvPicPr>
          <p:cNvPr id="9" name="image5.png">
            <a:extLst>
              <a:ext uri="{FF2B5EF4-FFF2-40B4-BE49-F238E27FC236}">
                <a16:creationId xmlns:a16="http://schemas.microsoft.com/office/drawing/2014/main" id="{70BB4777-DD09-4548-BA69-544A4346991E}"/>
              </a:ext>
            </a:extLst>
          </p:cNvPr>
          <p:cNvPicPr>
            <a:picLocks noChangeAspect="1"/>
          </p:cNvPicPr>
          <p:nvPr userDrawn="1"/>
        </p:nvPicPr>
        <p:blipFill>
          <a:blip r:embed="rId3" cstate="print"/>
          <a:stretch>
            <a:fillRect/>
          </a:stretch>
        </p:blipFill>
        <p:spPr>
          <a:xfrm>
            <a:off x="11374498" y="9297026"/>
            <a:ext cx="1298217" cy="216000"/>
          </a:xfrm>
          <a:prstGeom prst="rect">
            <a:avLst/>
          </a:prstGeom>
          <a:ln w="12700">
            <a:miter lim="400000"/>
          </a:ln>
        </p:spPr>
      </p:pic>
    </p:spTree>
    <p:extLst>
      <p:ext uri="{BB962C8B-B14F-4D97-AF65-F5344CB8AC3E}">
        <p14:creationId xmlns:p14="http://schemas.microsoft.com/office/powerpoint/2010/main" val="59436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9">
            <a:extLst>
              <a:ext uri="{28A0092B-C50C-407E-A947-70E740481C1C}">
                <a14:useLocalDpi xmlns:a14="http://schemas.microsoft.com/office/drawing/2010/main" val="0"/>
              </a:ext>
            </a:extLst>
          </a:blip>
          <a:srcRect t="-1" r="47624" b="51216"/>
          <a:stretch/>
        </p:blipFill>
        <p:spPr>
          <a:xfrm>
            <a:off x="0" y="-1"/>
            <a:ext cx="7169788" cy="5012086"/>
          </a:xfrm>
          <a:prstGeom prst="rect">
            <a:avLst/>
          </a:prstGeom>
        </p:spPr>
      </p:pic>
    </p:spTree>
    <p:extLst>
      <p:ext uri="{BB962C8B-B14F-4D97-AF65-F5344CB8AC3E}">
        <p14:creationId xmlns:p14="http://schemas.microsoft.com/office/powerpoint/2010/main" val="152312849"/>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54" r:id="rId3"/>
    <p:sldLayoutId id="2147483663" r:id="rId4"/>
    <p:sldLayoutId id="2147483649" r:id="rId5"/>
    <p:sldLayoutId id="2147483655" r:id="rId6"/>
    <p:sldLayoutId id="2147483661" r:id="rId7"/>
  </p:sldLayoutIdLst>
  <p:txStyles>
    <p:titleStyle>
      <a:lvl1pPr algn="ctr" defTabSz="1315456" rtl="0" eaLnBrk="1" latinLnBrk="0" hangingPunct="1">
        <a:spcBef>
          <a:spcPct val="0"/>
        </a:spcBef>
        <a:buNone/>
        <a:defRPr sz="6300" kern="1200">
          <a:solidFill>
            <a:schemeClr val="tx1"/>
          </a:solidFill>
          <a:latin typeface="+mj-lt"/>
          <a:ea typeface="+mj-ea"/>
          <a:cs typeface="+mj-cs"/>
        </a:defRPr>
      </a:lvl1pPr>
    </p:titleStyle>
    <p:bodyStyle>
      <a:lvl1pPr marL="493296" indent="-493296" algn="l" defTabSz="1315456"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8808" indent="-411080" algn="l" defTabSz="1315456"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44320" indent="-328864" algn="l" defTabSz="1315456"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3pPr>
      <a:lvl4pPr marL="2302048" indent="-328864" algn="l" defTabSz="131545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59776" indent="-328864" algn="l" defTabSz="131545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617504" indent="-328864" algn="l" defTabSz="131545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75231" indent="-328864" algn="l" defTabSz="131545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932959" indent="-328864" algn="l" defTabSz="131545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90687" indent="-328864" algn="l" defTabSz="131545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pt-PT"/>
      </a:defPPr>
      <a:lvl1pPr marL="0" algn="l" defTabSz="1315456" rtl="0" eaLnBrk="1" latinLnBrk="0" hangingPunct="1">
        <a:defRPr sz="2600" kern="1200">
          <a:solidFill>
            <a:schemeClr val="tx1"/>
          </a:solidFill>
          <a:latin typeface="+mn-lt"/>
          <a:ea typeface="+mn-ea"/>
          <a:cs typeface="+mn-cs"/>
        </a:defRPr>
      </a:lvl1pPr>
      <a:lvl2pPr marL="657728" algn="l" defTabSz="1315456" rtl="0" eaLnBrk="1" latinLnBrk="0" hangingPunct="1">
        <a:defRPr sz="2600" kern="1200">
          <a:solidFill>
            <a:schemeClr val="tx1"/>
          </a:solidFill>
          <a:latin typeface="+mn-lt"/>
          <a:ea typeface="+mn-ea"/>
          <a:cs typeface="+mn-cs"/>
        </a:defRPr>
      </a:lvl2pPr>
      <a:lvl3pPr marL="1315456" algn="l" defTabSz="1315456" rtl="0" eaLnBrk="1" latinLnBrk="0" hangingPunct="1">
        <a:defRPr sz="2600" kern="1200">
          <a:solidFill>
            <a:schemeClr val="tx1"/>
          </a:solidFill>
          <a:latin typeface="+mn-lt"/>
          <a:ea typeface="+mn-ea"/>
          <a:cs typeface="+mn-cs"/>
        </a:defRPr>
      </a:lvl3pPr>
      <a:lvl4pPr marL="1973184" algn="l" defTabSz="1315456" rtl="0" eaLnBrk="1" latinLnBrk="0" hangingPunct="1">
        <a:defRPr sz="2600" kern="1200">
          <a:solidFill>
            <a:schemeClr val="tx1"/>
          </a:solidFill>
          <a:latin typeface="+mn-lt"/>
          <a:ea typeface="+mn-ea"/>
          <a:cs typeface="+mn-cs"/>
        </a:defRPr>
      </a:lvl4pPr>
      <a:lvl5pPr marL="2630912" algn="l" defTabSz="1315456" rtl="0" eaLnBrk="1" latinLnBrk="0" hangingPunct="1">
        <a:defRPr sz="2600" kern="1200">
          <a:solidFill>
            <a:schemeClr val="tx1"/>
          </a:solidFill>
          <a:latin typeface="+mn-lt"/>
          <a:ea typeface="+mn-ea"/>
          <a:cs typeface="+mn-cs"/>
        </a:defRPr>
      </a:lvl5pPr>
      <a:lvl6pPr marL="3288640" algn="l" defTabSz="1315456" rtl="0" eaLnBrk="1" latinLnBrk="0" hangingPunct="1">
        <a:defRPr sz="2600" kern="1200">
          <a:solidFill>
            <a:schemeClr val="tx1"/>
          </a:solidFill>
          <a:latin typeface="+mn-lt"/>
          <a:ea typeface="+mn-ea"/>
          <a:cs typeface="+mn-cs"/>
        </a:defRPr>
      </a:lvl6pPr>
      <a:lvl7pPr marL="3946368" algn="l" defTabSz="1315456" rtl="0" eaLnBrk="1" latinLnBrk="0" hangingPunct="1">
        <a:defRPr sz="2600" kern="1200">
          <a:solidFill>
            <a:schemeClr val="tx1"/>
          </a:solidFill>
          <a:latin typeface="+mn-lt"/>
          <a:ea typeface="+mn-ea"/>
          <a:cs typeface="+mn-cs"/>
        </a:defRPr>
      </a:lvl7pPr>
      <a:lvl8pPr marL="4604095" algn="l" defTabSz="1315456" rtl="0" eaLnBrk="1" latinLnBrk="0" hangingPunct="1">
        <a:defRPr sz="2600" kern="1200">
          <a:solidFill>
            <a:schemeClr val="tx1"/>
          </a:solidFill>
          <a:latin typeface="+mn-lt"/>
          <a:ea typeface="+mn-ea"/>
          <a:cs typeface="+mn-cs"/>
        </a:defRPr>
      </a:lvl8pPr>
      <a:lvl9pPr marL="5261823" algn="l" defTabSz="1315456"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clc.org/research/publications/2017/oclcresearch-defining-rim.html" TargetMode="External"/><Relationship Id="rId2" Type="http://schemas.openxmlformats.org/officeDocument/2006/relationships/hyperlink" Target="https://libraryconnect.elsevier.com/articles/research-information-management-emerging-library-role"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oclc.org/content/dam/research/publications/2017/oclcresearch-defining-rim-2017-a4.pdf" TargetMode="External"/><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oclc.org/content/dam/research/publications/2017/oclcresearch-defining-rim-2017-a4.pdf" TargetMode="External"/><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hyperlink" Target="mailto:joao.carlos.dias@iscte-iul.pt" TargetMode="External"/><Relationship Id="rId3" Type="http://schemas.openxmlformats.org/officeDocument/2006/relationships/image" Target="../media/image21.png"/><Relationship Id="rId7" Type="http://schemas.openxmlformats.org/officeDocument/2006/relationships/hyperlink" Target="http://orcid.org/0000-0002-4837-6395" TargetMode="External"/><Relationship Id="rId2" Type="http://schemas.openxmlformats.org/officeDocument/2006/relationships/hyperlink" Target="https://creativecommons.org/licenses/by/4.0/deed.pt" TargetMode="External"/><Relationship Id="rId1" Type="http://schemas.openxmlformats.org/officeDocument/2006/relationships/slideLayout" Target="../slideLayouts/slideLayout7.xml"/><Relationship Id="rId6" Type="http://schemas.openxmlformats.org/officeDocument/2006/relationships/hyperlink" Target="mailto:clara.boavida@iscte-iul.pt" TargetMode="External"/><Relationship Id="rId5" Type="http://schemas.openxmlformats.org/officeDocument/2006/relationships/hyperlink" Target="http://orcid.org/0000-0001-8891-9094" TargetMode="External"/><Relationship Id="rId10" Type="http://schemas.openxmlformats.org/officeDocument/2006/relationships/image" Target="../media/image22.jpg"/><Relationship Id="rId4" Type="http://schemas.openxmlformats.org/officeDocument/2006/relationships/hyperlink" Target="mailto:maria.amante@iscte-iul.pt" TargetMode="External"/><Relationship Id="rId9" Type="http://schemas.openxmlformats.org/officeDocument/2006/relationships/hyperlink" Target="http://orcid.org/0000-0002-0751-837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173808" y="5300117"/>
            <a:ext cx="13249472" cy="1670806"/>
          </a:xfrm>
        </p:spPr>
        <p:txBody>
          <a:bodyPr/>
          <a:lstStyle/>
          <a:p>
            <a:endParaRPr lang="pt-PT" sz="3200" dirty="0"/>
          </a:p>
          <a:p>
            <a:r>
              <a:rPr lang="en-US" b="1" dirty="0">
                <a:latin typeface="Verdana"/>
                <a:ea typeface="Verdana"/>
                <a:cs typeface="Verdana"/>
              </a:rPr>
              <a:t>Managing Research Information at an </a:t>
            </a:r>
          </a:p>
          <a:p>
            <a:r>
              <a:rPr lang="en-US" b="1" dirty="0">
                <a:latin typeface="Verdana"/>
                <a:ea typeface="Verdana"/>
                <a:cs typeface="Verdana"/>
              </a:rPr>
              <a:t>Academic Library</a:t>
            </a:r>
          </a:p>
        </p:txBody>
      </p:sp>
      <p:sp>
        <p:nvSpPr>
          <p:cNvPr id="3" name="Content Placeholder 2"/>
          <p:cNvSpPr>
            <a:spLocks noGrp="1"/>
          </p:cNvSpPr>
          <p:nvPr>
            <p:ph sz="quarter" idx="11"/>
          </p:nvPr>
        </p:nvSpPr>
        <p:spPr>
          <a:xfrm>
            <a:off x="1234106" y="7460357"/>
            <a:ext cx="12601400" cy="1439863"/>
          </a:xfrm>
        </p:spPr>
        <p:txBody>
          <a:bodyPr/>
          <a:lstStyle/>
          <a:p>
            <a:r>
              <a:rPr lang="en-US" dirty="0">
                <a:latin typeface="Verdana"/>
                <a:ea typeface="Verdana"/>
                <a:cs typeface="Verdana"/>
              </a:rPr>
              <a:t>Maria </a:t>
            </a:r>
            <a:r>
              <a:rPr lang="en-US" dirty="0" err="1">
                <a:latin typeface="Verdana"/>
                <a:ea typeface="Verdana"/>
                <a:cs typeface="Verdana"/>
              </a:rPr>
              <a:t>João</a:t>
            </a:r>
            <a:r>
              <a:rPr lang="en-US" dirty="0">
                <a:latin typeface="Verdana"/>
                <a:ea typeface="Verdana"/>
                <a:cs typeface="Verdana"/>
              </a:rPr>
              <a:t> </a:t>
            </a:r>
            <a:r>
              <a:rPr lang="en-US" dirty="0" err="1">
                <a:latin typeface="Verdana"/>
                <a:ea typeface="Verdana"/>
                <a:cs typeface="Verdana"/>
              </a:rPr>
              <a:t>Amante</a:t>
            </a:r>
            <a:r>
              <a:rPr lang="en-US" dirty="0">
                <a:latin typeface="Verdana"/>
                <a:ea typeface="Verdana"/>
                <a:cs typeface="Verdana"/>
              </a:rPr>
              <a:t>, </a:t>
            </a:r>
            <a:r>
              <a:rPr lang="pt-PT" dirty="0">
                <a:latin typeface="Verdana"/>
                <a:ea typeface="Verdana"/>
                <a:cs typeface="Verdana"/>
              </a:rPr>
              <a:t>maria.amante@iscte-iul.pt</a:t>
            </a:r>
          </a:p>
          <a:p>
            <a:r>
              <a:rPr lang="pt-PT" dirty="0">
                <a:latin typeface="Verdana"/>
                <a:ea typeface="Verdana"/>
                <a:cs typeface="Verdana"/>
              </a:rPr>
              <a:t>ISCTE-IUL</a:t>
            </a:r>
            <a:endParaRPr lang="en-US" dirty="0">
              <a:latin typeface="Verdana"/>
              <a:ea typeface="Verdana"/>
              <a:cs typeface="Verdana"/>
            </a:endParaRPr>
          </a:p>
          <a:p>
            <a:r>
              <a:rPr lang="en-US" dirty="0">
                <a:latin typeface="Verdana"/>
                <a:ea typeface="Verdana"/>
                <a:cs typeface="Verdana"/>
              </a:rPr>
              <a:t>28 February – 02 March 2019</a:t>
            </a:r>
          </a:p>
        </p:txBody>
      </p:sp>
      <p:sp>
        <p:nvSpPr>
          <p:cNvPr id="9" name="Arrow: Pentagon 8">
            <a:extLst>
              <a:ext uri="{FF2B5EF4-FFF2-40B4-BE49-F238E27FC236}">
                <a16:creationId xmlns:a16="http://schemas.microsoft.com/office/drawing/2014/main" id="{3742A8BF-8A4E-4CB7-865A-99BD23AFB36B}"/>
              </a:ext>
            </a:extLst>
          </p:cNvPr>
          <p:cNvSpPr/>
          <p:nvPr/>
        </p:nvSpPr>
        <p:spPr>
          <a:xfrm>
            <a:off x="7288358" y="343038"/>
            <a:ext cx="6630866" cy="177716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upo 5"/>
          <p:cNvGrpSpPr/>
          <p:nvPr/>
        </p:nvGrpSpPr>
        <p:grpSpPr>
          <a:xfrm>
            <a:off x="7729604" y="446821"/>
            <a:ext cx="7413756" cy="1578444"/>
            <a:chOff x="7410082" y="446821"/>
            <a:chExt cx="7413756" cy="1578444"/>
          </a:xfrm>
        </p:grpSpPr>
        <p:pic>
          <p:nvPicPr>
            <p:cNvPr id="4" name="Picture 5" descr="A close up of a logo&#10;&#10;Description generated with very high confidence">
              <a:extLst>
                <a:ext uri="{FF2B5EF4-FFF2-40B4-BE49-F238E27FC236}">
                  <a16:creationId xmlns:a16="http://schemas.microsoft.com/office/drawing/2014/main" id="{06A6BA23-01E1-43E4-9EFD-C4B57443F8B0}"/>
                </a:ext>
              </a:extLst>
            </p:cNvPr>
            <p:cNvPicPr>
              <a:picLocks noChangeAspect="1"/>
            </p:cNvPicPr>
            <p:nvPr/>
          </p:nvPicPr>
          <p:blipFill>
            <a:blip r:embed="rId2"/>
            <a:stretch>
              <a:fillRect/>
            </a:stretch>
          </p:blipFill>
          <p:spPr>
            <a:xfrm>
              <a:off x="7410082" y="446821"/>
              <a:ext cx="1606351" cy="1578444"/>
            </a:xfrm>
            <a:prstGeom prst="rect">
              <a:avLst/>
            </a:prstGeom>
          </p:spPr>
        </p:pic>
        <p:sp>
          <p:nvSpPr>
            <p:cNvPr id="7" name="TextBox 6">
              <a:extLst>
                <a:ext uri="{FF2B5EF4-FFF2-40B4-BE49-F238E27FC236}">
                  <a16:creationId xmlns:a16="http://schemas.microsoft.com/office/drawing/2014/main" id="{0EEB51EF-A7F5-41DF-8366-660A1E808552}"/>
                </a:ext>
              </a:extLst>
            </p:cNvPr>
            <p:cNvSpPr txBox="1"/>
            <p:nvPr/>
          </p:nvSpPr>
          <p:spPr>
            <a:xfrm>
              <a:off x="9060394" y="593147"/>
              <a:ext cx="3502399"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FF0000"/>
                  </a:solidFill>
                  <a:latin typeface="Arial"/>
                  <a:cs typeface="Arial"/>
                </a:rPr>
                <a:t>CLSTL 2019</a:t>
              </a:r>
            </a:p>
          </p:txBody>
        </p:sp>
        <p:sp>
          <p:nvSpPr>
            <p:cNvPr id="8" name="TextBox 7">
              <a:extLst>
                <a:ext uri="{FF2B5EF4-FFF2-40B4-BE49-F238E27FC236}">
                  <a16:creationId xmlns:a16="http://schemas.microsoft.com/office/drawing/2014/main" id="{76C83CEA-F2BD-4DF4-86BA-0EF44964B03F}"/>
                </a:ext>
              </a:extLst>
            </p:cNvPr>
            <p:cNvSpPr txBox="1"/>
            <p:nvPr/>
          </p:nvSpPr>
          <p:spPr>
            <a:xfrm>
              <a:off x="9184435" y="1183119"/>
              <a:ext cx="5639403"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a:cs typeface="Arial"/>
                </a:rPr>
                <a:t>Indian Institute of</a:t>
              </a:r>
              <a:endParaRPr lang="en-US" sz="2000" dirty="0">
                <a:latin typeface="Calibri"/>
                <a:cs typeface="Calibri"/>
              </a:endParaRPr>
            </a:p>
            <a:p>
              <a:r>
                <a:rPr lang="en-US" sz="2000" b="1" dirty="0">
                  <a:latin typeface="Arial"/>
                  <a:cs typeface="Arial"/>
                </a:rPr>
                <a:t>Technology Gandhinagar </a:t>
              </a:r>
              <a:endParaRPr lang="en-US" sz="2000" dirty="0">
                <a:cs typeface="Calibri"/>
              </a:endParaRPr>
            </a:p>
          </p:txBody>
        </p:sp>
      </p:grpSp>
    </p:spTree>
    <p:extLst>
      <p:ext uri="{BB962C8B-B14F-4D97-AF65-F5344CB8AC3E}">
        <p14:creationId xmlns:p14="http://schemas.microsoft.com/office/powerpoint/2010/main" val="782444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084" y="619597"/>
            <a:ext cx="10562803" cy="864096"/>
          </a:xfrm>
        </p:spPr>
        <p:txBody>
          <a:bodyPr/>
          <a:lstStyle/>
          <a:p>
            <a:r>
              <a:rPr lang="pt-PT" sz="3200" b="0" dirty="0">
                <a:latin typeface="Verdana"/>
                <a:ea typeface="Verdana"/>
                <a:cs typeface="Verdana"/>
              </a:rPr>
              <a:t>MANAGING RESEARCH INFORMATION AT AN ACADEMIC LIBRARY</a:t>
            </a:r>
            <a:endParaRPr lang="en-US" sz="3200" dirty="0"/>
          </a:p>
        </p:txBody>
      </p:sp>
      <p:sp>
        <p:nvSpPr>
          <p:cNvPr id="3" name="Text Placeholder 2"/>
          <p:cNvSpPr>
            <a:spLocks noGrp="1"/>
          </p:cNvSpPr>
          <p:nvPr>
            <p:ph type="body" sz="quarter" idx="10"/>
          </p:nvPr>
        </p:nvSpPr>
        <p:spPr>
          <a:xfrm>
            <a:off x="325438" y="1700213"/>
            <a:ext cx="12225634" cy="2016125"/>
          </a:xfrm>
        </p:spPr>
        <p:txBody>
          <a:bodyPr/>
          <a:lstStyle/>
          <a:p>
            <a:pPr>
              <a:lnSpc>
                <a:spcPct val="150000"/>
              </a:lnSpc>
              <a:buFont typeface="Wingdings" panose="05000000000000000000" pitchFamily="2" charset="2"/>
              <a:buChar char="Ø"/>
            </a:pPr>
            <a:r>
              <a:rPr lang="en-US" dirty="0"/>
              <a:t>Research information management (RIM) is an </a:t>
            </a:r>
            <a:r>
              <a:rPr lang="en-US" b="1" dirty="0"/>
              <a:t>emerging library service </a:t>
            </a:r>
            <a:r>
              <a:rPr lang="en-US" dirty="0"/>
              <a:t>area that involves the collection and curation of metadata on campus research activity. (…) generally includes data from the entire life cycle of a research project, from grant application metadata  to impact metrics for the research output. (Library Connect, May 1,2018)</a:t>
            </a:r>
          </a:p>
          <a:p>
            <a:pPr marL="0" indent="0">
              <a:buNone/>
            </a:pPr>
            <a:r>
              <a:rPr lang="en-US" sz="2000" dirty="0">
                <a:hlinkClick r:id="rId2"/>
              </a:rPr>
              <a:t>https://libraryconnect.elsevier.com/articles/research-information-management-emerging-library-role</a:t>
            </a:r>
            <a:endParaRPr lang="en-US" sz="2000" dirty="0"/>
          </a:p>
          <a:p>
            <a:endParaRPr lang="en-US" sz="800" dirty="0"/>
          </a:p>
          <a:p>
            <a:endParaRPr lang="en-US" sz="1000" dirty="0"/>
          </a:p>
          <a:p>
            <a:pPr>
              <a:lnSpc>
                <a:spcPct val="150000"/>
              </a:lnSpc>
              <a:buFont typeface="Wingdings" panose="05000000000000000000" pitchFamily="2" charset="2"/>
              <a:buChar char="Ø"/>
            </a:pPr>
            <a:r>
              <a:rPr lang="en-US" dirty="0"/>
              <a:t>Research information management (RIM) is the aggregation, curation, and utilization of information about research and is emerging as an area of increasing interest and relevance in many university libraries. (…) RIM adoption </a:t>
            </a:r>
            <a:r>
              <a:rPr lang="en-US" b="1" dirty="0"/>
              <a:t>offers libraries new opportunities to support institutional and researcher goals</a:t>
            </a:r>
            <a:r>
              <a:rPr lang="en-US" dirty="0"/>
              <a:t>. (OCLC,  2017)</a:t>
            </a:r>
          </a:p>
          <a:p>
            <a:pPr marL="0" indent="0">
              <a:buNone/>
            </a:pPr>
            <a:r>
              <a:rPr lang="en-US" sz="2000" dirty="0">
                <a:hlinkClick r:id="rId3"/>
              </a:rPr>
              <a:t>https://www.oclc.org/research/publications/2017/oclcresearch-defining-rim.html </a:t>
            </a:r>
            <a:endParaRPr lang="en-US" sz="2000" dirty="0"/>
          </a:p>
        </p:txBody>
      </p:sp>
    </p:spTree>
    <p:extLst>
      <p:ext uri="{BB962C8B-B14F-4D97-AF65-F5344CB8AC3E}">
        <p14:creationId xmlns:p14="http://schemas.microsoft.com/office/powerpoint/2010/main" val="654585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6466188D-F5EB-4677-9AB8-10FCEE2E6FC5}"/>
              </a:ext>
            </a:extLst>
          </p:cNvPr>
          <p:cNvSpPr/>
          <p:nvPr/>
        </p:nvSpPr>
        <p:spPr>
          <a:xfrm>
            <a:off x="1749872" y="1339677"/>
            <a:ext cx="9505056" cy="6840760"/>
          </a:xfrm>
          <a:prstGeom prst="rect">
            <a:avLst/>
          </a:prstGeom>
          <a:blipFill>
            <a:blip r:embed="rId2" cstate="print"/>
            <a:stretch>
              <a:fillRect/>
            </a:stretch>
          </a:blipFill>
        </p:spPr>
        <p:txBody>
          <a:bodyPr wrap="square" lIns="0" tIns="0" rIns="0" bIns="0" rtlCol="0"/>
          <a:lstStyle/>
          <a:p>
            <a:endParaRPr/>
          </a:p>
        </p:txBody>
      </p:sp>
      <p:sp>
        <p:nvSpPr>
          <p:cNvPr id="3" name="Rectangle 2"/>
          <p:cNvSpPr/>
          <p:nvPr/>
        </p:nvSpPr>
        <p:spPr>
          <a:xfrm>
            <a:off x="381720" y="259557"/>
            <a:ext cx="9371880" cy="1077218"/>
          </a:xfrm>
          <a:prstGeom prst="rect">
            <a:avLst/>
          </a:prstGeom>
        </p:spPr>
        <p:txBody>
          <a:bodyPr wrap="square">
            <a:spAutoFit/>
          </a:bodyPr>
          <a:lstStyle/>
          <a:p>
            <a:r>
              <a:rPr lang="pt-PT" sz="3200" dirty="0">
                <a:solidFill>
                  <a:schemeClr val="accent1"/>
                </a:solidFill>
                <a:latin typeface="Verdana"/>
                <a:ea typeface="Verdana"/>
                <a:cs typeface="Verdana"/>
              </a:rPr>
              <a:t>MANAGING RESEARCH INFORMATION AT AN ACADEMIC LIBRARY</a:t>
            </a:r>
            <a:endParaRPr lang="en-US" sz="3200" dirty="0">
              <a:solidFill>
                <a:schemeClr val="accent1"/>
              </a:solidFill>
            </a:endParaRPr>
          </a:p>
        </p:txBody>
      </p:sp>
      <p:sp>
        <p:nvSpPr>
          <p:cNvPr id="4" name="TextBox 3"/>
          <p:cNvSpPr txBox="1"/>
          <p:nvPr/>
        </p:nvSpPr>
        <p:spPr>
          <a:xfrm>
            <a:off x="1101800" y="8252445"/>
            <a:ext cx="11377264" cy="1015663"/>
          </a:xfrm>
          <a:prstGeom prst="rect">
            <a:avLst/>
          </a:prstGeom>
          <a:noFill/>
        </p:spPr>
        <p:txBody>
          <a:bodyPr wrap="square" rtlCol="0">
            <a:spAutoFit/>
          </a:bodyPr>
          <a:lstStyle/>
          <a:p>
            <a:r>
              <a:rPr lang="en-US" sz="1800" dirty="0"/>
              <a:t>OCLC (2017). Research Information Management: Defining RIM and the Library’s Role. p. 8</a:t>
            </a:r>
          </a:p>
          <a:p>
            <a:r>
              <a:rPr lang="en-US" sz="1600" dirty="0">
                <a:hlinkClick r:id="rId3"/>
              </a:rPr>
              <a:t>https://www.oclc.org/content/dam/research/publications/2017/oclcresearch-defining-rim-2017-a4.pdf</a:t>
            </a:r>
            <a:r>
              <a:rPr lang="en-US" sz="1600" dirty="0"/>
              <a:t>  </a:t>
            </a:r>
          </a:p>
          <a:p>
            <a:endParaRPr lang="en-US" dirty="0"/>
          </a:p>
        </p:txBody>
      </p:sp>
    </p:spTree>
    <p:extLst>
      <p:ext uri="{BB962C8B-B14F-4D97-AF65-F5344CB8AC3E}">
        <p14:creationId xmlns:p14="http://schemas.microsoft.com/office/powerpoint/2010/main" val="3190097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0F284142-167F-47AB-A26D-83675B8FF70C}"/>
              </a:ext>
            </a:extLst>
          </p:cNvPr>
          <p:cNvSpPr>
            <a:spLocks noChangeAspect="1"/>
          </p:cNvSpPr>
          <p:nvPr/>
        </p:nvSpPr>
        <p:spPr>
          <a:xfrm>
            <a:off x="2016145" y="2203773"/>
            <a:ext cx="8972510" cy="5075818"/>
          </a:xfrm>
          <a:prstGeom prst="rect">
            <a:avLst/>
          </a:prstGeom>
          <a:blipFill>
            <a:blip r:embed="rId2" cstate="print"/>
            <a:stretch>
              <a:fillRect/>
            </a:stretch>
          </a:blipFill>
        </p:spPr>
        <p:txBody>
          <a:bodyPr wrap="square" lIns="0" tIns="0" rIns="0" bIns="0" rtlCol="0"/>
          <a:lstStyle/>
          <a:p>
            <a:endParaRPr/>
          </a:p>
        </p:txBody>
      </p:sp>
      <p:sp>
        <p:nvSpPr>
          <p:cNvPr id="3" name="Rectangle 2"/>
          <p:cNvSpPr/>
          <p:nvPr/>
        </p:nvSpPr>
        <p:spPr>
          <a:xfrm>
            <a:off x="309712" y="331565"/>
            <a:ext cx="9443888" cy="1077218"/>
          </a:xfrm>
          <a:prstGeom prst="rect">
            <a:avLst/>
          </a:prstGeom>
        </p:spPr>
        <p:txBody>
          <a:bodyPr wrap="square">
            <a:spAutoFit/>
          </a:bodyPr>
          <a:lstStyle/>
          <a:p>
            <a:r>
              <a:rPr lang="pt-PT" sz="3200" dirty="0">
                <a:solidFill>
                  <a:schemeClr val="accent1"/>
                </a:solidFill>
                <a:latin typeface="Verdana"/>
                <a:ea typeface="Verdana"/>
                <a:cs typeface="Verdana"/>
              </a:rPr>
              <a:t>MANAGING RESEARCH INFORMATION AT AN ACADEMIC LIBRARY</a:t>
            </a:r>
            <a:endParaRPr lang="en-US" sz="3200" dirty="0">
              <a:solidFill>
                <a:schemeClr val="accent1"/>
              </a:solidFill>
            </a:endParaRPr>
          </a:p>
        </p:txBody>
      </p:sp>
      <p:sp>
        <p:nvSpPr>
          <p:cNvPr id="4" name="TextBox 3"/>
          <p:cNvSpPr txBox="1"/>
          <p:nvPr/>
        </p:nvSpPr>
        <p:spPr>
          <a:xfrm>
            <a:off x="2016144" y="7892405"/>
            <a:ext cx="10174887" cy="615553"/>
          </a:xfrm>
          <a:prstGeom prst="rect">
            <a:avLst/>
          </a:prstGeom>
          <a:noFill/>
        </p:spPr>
        <p:txBody>
          <a:bodyPr wrap="square" rtlCol="0">
            <a:spAutoFit/>
          </a:bodyPr>
          <a:lstStyle/>
          <a:p>
            <a:r>
              <a:rPr lang="en-US" sz="1800" dirty="0"/>
              <a:t>OCLC (2017). Research Information Management: Defining RIM and the Library’s Role. p. 13</a:t>
            </a:r>
          </a:p>
          <a:p>
            <a:r>
              <a:rPr lang="en-US" sz="1600" dirty="0">
                <a:hlinkClick r:id="rId3"/>
              </a:rPr>
              <a:t>https://www.oclc.org/content/dam/research/publications/2017/oclcresearch-defining-rim-2017-a4.pdf</a:t>
            </a:r>
            <a:r>
              <a:rPr lang="en-US" sz="1600" dirty="0"/>
              <a:t>  </a:t>
            </a:r>
          </a:p>
        </p:txBody>
      </p:sp>
    </p:spTree>
    <p:extLst>
      <p:ext uri="{BB962C8B-B14F-4D97-AF65-F5344CB8AC3E}">
        <p14:creationId xmlns:p14="http://schemas.microsoft.com/office/powerpoint/2010/main" val="21035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3B5C0-6792-442E-AAD6-660700199F04}"/>
              </a:ext>
            </a:extLst>
          </p:cNvPr>
          <p:cNvSpPr>
            <a:spLocks noGrp="1"/>
          </p:cNvSpPr>
          <p:nvPr>
            <p:ph type="ctrTitle"/>
          </p:nvPr>
        </p:nvSpPr>
        <p:spPr>
          <a:xfrm>
            <a:off x="332085" y="619597"/>
            <a:ext cx="11084296" cy="864096"/>
          </a:xfrm>
        </p:spPr>
        <p:txBody>
          <a:bodyPr anchor="t"/>
          <a:lstStyle/>
          <a:p>
            <a:r>
              <a:rPr lang="pt-PT" sz="3200" b="0" dirty="0">
                <a:latin typeface="Verdana"/>
                <a:ea typeface="Verdana"/>
                <a:cs typeface="Verdana"/>
              </a:rPr>
              <a:t>RESEARCH INFORMATION MANAGEMENT AT AN ACADEMIC LIBRARY</a:t>
            </a:r>
            <a:endParaRPr lang="en-US" sz="3000" b="0" dirty="0">
              <a:latin typeface="Verdana"/>
              <a:ea typeface="Verdana"/>
              <a:cs typeface="Verdana"/>
            </a:endParaRPr>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2947" t="27811" r="2947" b="10789"/>
          <a:stretch/>
        </p:blipFill>
        <p:spPr>
          <a:xfrm>
            <a:off x="2109912" y="1627709"/>
            <a:ext cx="10894888" cy="7416824"/>
          </a:xfrm>
          <a:prstGeom prst="rect">
            <a:avLst/>
          </a:prstGeom>
          <a:solidFill>
            <a:srgbClr val="00609C"/>
          </a:solidFill>
        </p:spPr>
      </p:pic>
    </p:spTree>
    <p:extLst>
      <p:ext uri="{BB962C8B-B14F-4D97-AF65-F5344CB8AC3E}">
        <p14:creationId xmlns:p14="http://schemas.microsoft.com/office/powerpoint/2010/main" val="3186154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28E7B0-2926-443C-8D3D-540C9D9C49D9}"/>
              </a:ext>
            </a:extLst>
          </p:cNvPr>
          <p:cNvSpPr>
            <a:spLocks noGrp="1"/>
          </p:cNvSpPr>
          <p:nvPr>
            <p:ph type="body" sz="quarter" idx="10"/>
          </p:nvPr>
        </p:nvSpPr>
        <p:spPr>
          <a:xfrm>
            <a:off x="325438" y="1700213"/>
            <a:ext cx="12089168" cy="6835021"/>
          </a:xfrm>
        </p:spPr>
        <p:txBody>
          <a:bodyPr anchor="t"/>
          <a:lstStyle/>
          <a:p>
            <a:pPr lvl="1">
              <a:lnSpc>
                <a:spcPct val="200000"/>
              </a:lnSpc>
              <a:buFont typeface="Wingdings" panose="05000000000000000000" pitchFamily="2" charset="2"/>
              <a:buChar char="Ø"/>
            </a:pPr>
            <a:r>
              <a:rPr lang="en-GB" sz="2800" dirty="0">
                <a:latin typeface="Verdana" panose="020B0604030504040204" pitchFamily="34" charset="0"/>
                <a:ea typeface="Verdana" panose="020B0604030504040204" pitchFamily="34" charset="0"/>
                <a:cs typeface="Verdana" panose="020B0604030504040204" pitchFamily="34" charset="0"/>
              </a:rPr>
              <a:t>Top management</a:t>
            </a:r>
          </a:p>
          <a:p>
            <a:pPr lvl="1">
              <a:lnSpc>
                <a:spcPct val="200000"/>
              </a:lnSpc>
              <a:buFont typeface="Wingdings" panose="05000000000000000000" pitchFamily="2" charset="2"/>
              <a:buChar char="Ø"/>
            </a:pPr>
            <a:r>
              <a:rPr lang="en-GB" sz="2800" dirty="0">
                <a:latin typeface="Verdana" panose="020B0604030504040204" pitchFamily="34" charset="0"/>
                <a:ea typeface="Verdana" panose="020B0604030504040204" pitchFamily="34" charset="0"/>
                <a:cs typeface="Verdana" panose="020B0604030504040204" pitchFamily="34" charset="0"/>
              </a:rPr>
              <a:t>Research centres</a:t>
            </a:r>
          </a:p>
          <a:p>
            <a:pPr lvl="1">
              <a:lnSpc>
                <a:spcPct val="200000"/>
              </a:lnSpc>
              <a:buFont typeface="Wingdings" panose="05000000000000000000" pitchFamily="2" charset="2"/>
              <a:buChar char="Ø"/>
            </a:pPr>
            <a:r>
              <a:rPr lang="en-GB" sz="2800" dirty="0">
                <a:latin typeface="Verdana" panose="020B0604030504040204" pitchFamily="34" charset="0"/>
                <a:ea typeface="Verdana" panose="020B0604030504040204" pitchFamily="34" charset="0"/>
                <a:cs typeface="Verdana" panose="020B0604030504040204" pitchFamily="34" charset="0"/>
              </a:rPr>
              <a:t>IT services</a:t>
            </a:r>
          </a:p>
          <a:p>
            <a:pPr lvl="1">
              <a:lnSpc>
                <a:spcPct val="200000"/>
              </a:lnSpc>
              <a:buFont typeface="Wingdings" panose="05000000000000000000" pitchFamily="2" charset="2"/>
              <a:buChar char="Ø"/>
            </a:pPr>
            <a:r>
              <a:rPr lang="en-GB" sz="2800" dirty="0">
                <a:latin typeface="Verdana" panose="020B0604030504040204" pitchFamily="34" charset="0"/>
                <a:ea typeface="Verdana" panose="020B0604030504040204" pitchFamily="34" charset="0"/>
                <a:cs typeface="Verdana" panose="020B0604030504040204" pitchFamily="34" charset="0"/>
              </a:rPr>
              <a:t>Research support office</a:t>
            </a:r>
          </a:p>
          <a:p>
            <a:pPr lvl="1">
              <a:lnSpc>
                <a:spcPct val="200000"/>
              </a:lnSpc>
              <a:buFont typeface="Wingdings" panose="05000000000000000000" pitchFamily="2" charset="2"/>
              <a:buChar char="Ø"/>
            </a:pPr>
            <a:r>
              <a:rPr lang="en-GB" sz="2800" dirty="0">
                <a:latin typeface="Verdana" panose="020B0604030504040204" pitchFamily="34" charset="0"/>
                <a:ea typeface="Verdana" panose="020B0604030504040204" pitchFamily="34" charset="0"/>
                <a:cs typeface="Verdana" panose="020B0604030504040204" pitchFamily="34" charset="0"/>
              </a:rPr>
              <a:t>Communication and media office</a:t>
            </a:r>
          </a:p>
          <a:p>
            <a:pPr lvl="1">
              <a:lnSpc>
                <a:spcPct val="200000"/>
              </a:lnSpc>
              <a:buFont typeface="Wingdings" panose="05000000000000000000" pitchFamily="2" charset="2"/>
              <a:buChar char="Ø"/>
            </a:pPr>
            <a:r>
              <a:rPr lang="en-GB" sz="2800" dirty="0">
                <a:latin typeface="Verdana" panose="020B0604030504040204" pitchFamily="34" charset="0"/>
                <a:ea typeface="Verdana" panose="020B0604030504040204" pitchFamily="34" charset="0"/>
                <a:cs typeface="Verdana" panose="020B0604030504040204" pitchFamily="34" charset="0"/>
              </a:rPr>
              <a:t>Academic services</a:t>
            </a:r>
          </a:p>
        </p:txBody>
      </p:sp>
      <p:sp>
        <p:nvSpPr>
          <p:cNvPr id="2" name="Title 1">
            <a:extLst>
              <a:ext uri="{FF2B5EF4-FFF2-40B4-BE49-F238E27FC236}">
                <a16:creationId xmlns:a16="http://schemas.microsoft.com/office/drawing/2014/main" id="{B483B5C0-6792-442E-AAD6-660700199F04}"/>
              </a:ext>
            </a:extLst>
          </p:cNvPr>
          <p:cNvSpPr>
            <a:spLocks noGrp="1"/>
          </p:cNvSpPr>
          <p:nvPr>
            <p:ph type="ctrTitle"/>
          </p:nvPr>
        </p:nvSpPr>
        <p:spPr>
          <a:xfrm>
            <a:off x="332085" y="619597"/>
            <a:ext cx="11084296" cy="864096"/>
          </a:xfrm>
        </p:spPr>
        <p:txBody>
          <a:bodyPr anchor="t"/>
          <a:lstStyle/>
          <a:p>
            <a:r>
              <a:rPr lang="en-US" sz="3000" dirty="0">
                <a:latin typeface="Verdana"/>
                <a:ea typeface="Verdana"/>
                <a:cs typeface="Verdana"/>
              </a:rPr>
              <a:t>INSTITUTIONAL COLLABORATION</a:t>
            </a:r>
          </a:p>
        </p:txBody>
      </p:sp>
      <p:grpSp>
        <p:nvGrpSpPr>
          <p:cNvPr id="9" name="Group 8"/>
          <p:cNvGrpSpPr/>
          <p:nvPr/>
        </p:nvGrpSpPr>
        <p:grpSpPr>
          <a:xfrm>
            <a:off x="7006456" y="3427909"/>
            <a:ext cx="3960440" cy="2736304"/>
            <a:chOff x="7222480" y="2131765"/>
            <a:chExt cx="3960440" cy="2736304"/>
          </a:xfrm>
        </p:grpSpPr>
        <p:sp>
          <p:nvSpPr>
            <p:cNvPr id="6" name="Oval 5"/>
            <p:cNvSpPr/>
            <p:nvPr/>
          </p:nvSpPr>
          <p:spPr>
            <a:xfrm>
              <a:off x="8086576" y="2131765"/>
              <a:ext cx="2736304" cy="2736304"/>
            </a:xfrm>
            <a:prstGeom prst="ellipse">
              <a:avLst/>
            </a:prstGeom>
            <a:solidFill>
              <a:srgbClr val="00609C"/>
            </a:solidFill>
            <a:ln>
              <a:solidFill>
                <a:srgbClr val="0060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a:off x="7222480" y="3576125"/>
              <a:ext cx="3960440" cy="0"/>
            </a:xfrm>
            <a:prstGeom prst="line">
              <a:avLst/>
            </a:prstGeom>
            <a:ln w="130175">
              <a:solidFill>
                <a:schemeClr val="bg1"/>
              </a:solidFill>
              <a:headEnd w="lg" len="lg"/>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8086576" y="2419797"/>
              <a:ext cx="2736304" cy="2188696"/>
              <a:chOff x="8086576" y="2419797"/>
              <a:chExt cx="2736304" cy="2188696"/>
            </a:xfrm>
          </p:grpSpPr>
          <p:cxnSp>
            <p:nvCxnSpPr>
              <p:cNvPr id="14" name="Straight Connector 13"/>
              <p:cNvCxnSpPr/>
              <p:nvPr/>
            </p:nvCxnSpPr>
            <p:spPr>
              <a:xfrm>
                <a:off x="9382720" y="3427909"/>
                <a:ext cx="0" cy="360040"/>
              </a:xfrm>
              <a:prstGeom prst="line">
                <a:avLst/>
              </a:prstGeom>
              <a:ln w="38100">
                <a:solidFill>
                  <a:srgbClr val="00609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526736" y="3427909"/>
                <a:ext cx="0" cy="360040"/>
              </a:xfrm>
              <a:prstGeom prst="line">
                <a:avLst/>
              </a:prstGeom>
              <a:ln w="38100">
                <a:solidFill>
                  <a:srgbClr val="00609C"/>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086576" y="2419797"/>
                <a:ext cx="2736304" cy="892552"/>
              </a:xfrm>
              <a:prstGeom prst="rect">
                <a:avLst/>
              </a:prstGeom>
              <a:noFill/>
            </p:spPr>
            <p:txBody>
              <a:bodyPr wrap="square" rtlCol="0">
                <a:spAutoFit/>
              </a:bodyPr>
              <a:lstStyle/>
              <a:p>
                <a:pPr algn="ctr"/>
                <a:r>
                  <a:rPr lang="en-GB" dirty="0">
                    <a:solidFill>
                      <a:schemeClr val="bg1"/>
                    </a:solidFill>
                  </a:rPr>
                  <a:t>SID </a:t>
                </a:r>
              </a:p>
              <a:p>
                <a:pPr algn="ctr"/>
                <a:r>
                  <a:rPr lang="en-GB" dirty="0">
                    <a:solidFill>
                      <a:schemeClr val="bg1"/>
                    </a:solidFill>
                  </a:rPr>
                  <a:t>ISCTE-IUL Library</a:t>
                </a:r>
              </a:p>
            </p:txBody>
          </p:sp>
          <p:sp>
            <p:nvSpPr>
              <p:cNvPr id="19" name="TextBox 18"/>
              <p:cNvSpPr txBox="1"/>
              <p:nvPr/>
            </p:nvSpPr>
            <p:spPr>
              <a:xfrm>
                <a:off x="8230592" y="3715941"/>
                <a:ext cx="2520280" cy="892552"/>
              </a:xfrm>
              <a:prstGeom prst="rect">
                <a:avLst/>
              </a:prstGeom>
              <a:noFill/>
            </p:spPr>
            <p:txBody>
              <a:bodyPr wrap="square" rtlCol="0">
                <a:spAutoFit/>
              </a:bodyPr>
              <a:lstStyle/>
              <a:p>
                <a:pPr algn="ctr"/>
                <a:r>
                  <a:rPr lang="en-US" dirty="0">
                    <a:solidFill>
                      <a:schemeClr val="bg1"/>
                    </a:solidFill>
                  </a:rPr>
                  <a:t>Institutional Collaboration</a:t>
                </a:r>
              </a:p>
            </p:txBody>
          </p:sp>
        </p:grpSp>
      </p:grpSp>
      <p:sp>
        <p:nvSpPr>
          <p:cNvPr id="12" name="Oval 11"/>
          <p:cNvSpPr/>
          <p:nvPr/>
        </p:nvSpPr>
        <p:spPr>
          <a:xfrm>
            <a:off x="11954561" y="3852960"/>
            <a:ext cx="2036671" cy="2031805"/>
          </a:xfrm>
          <a:prstGeom prst="ellipse">
            <a:avLst/>
          </a:prstGeom>
          <a:solidFill>
            <a:srgbClr val="00609C"/>
          </a:solidFill>
          <a:ln>
            <a:solidFill>
              <a:srgbClr val="0060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8672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085" y="619597"/>
            <a:ext cx="12672990" cy="864096"/>
          </a:xfrm>
        </p:spPr>
        <p:txBody>
          <a:bodyPr anchor="t"/>
          <a:lstStyle/>
          <a:p>
            <a:r>
              <a:rPr lang="pt-PT" sz="3000" dirty="0">
                <a:latin typeface="Verdana"/>
                <a:ea typeface="Verdana"/>
                <a:cs typeface="Verdana"/>
              </a:rPr>
              <a:t>PUBLICATIONS &amp; SCHOLARSHIP EXPERTISE</a:t>
            </a:r>
            <a:endParaRPr lang="en-US" sz="3000" dirty="0">
              <a:latin typeface="Verdana"/>
              <a:ea typeface="Verdana"/>
              <a:cs typeface="Verdana"/>
            </a:endParaRPr>
          </a:p>
        </p:txBody>
      </p:sp>
      <p:sp>
        <p:nvSpPr>
          <p:cNvPr id="3" name="Text Placeholder 2"/>
          <p:cNvSpPr>
            <a:spLocks noGrp="1"/>
          </p:cNvSpPr>
          <p:nvPr>
            <p:ph type="body" sz="quarter" idx="10"/>
          </p:nvPr>
        </p:nvSpPr>
        <p:spPr>
          <a:xfrm>
            <a:off x="326232" y="1589330"/>
            <a:ext cx="11400266" cy="7095163"/>
          </a:xfrm>
        </p:spPr>
        <p:txBody>
          <a:bodyPr anchor="t"/>
          <a:lstStyle/>
          <a:p>
            <a:pPr lvl="1">
              <a:lnSpc>
                <a:spcPct val="150000"/>
              </a:lnSpc>
              <a:buFont typeface="Wingdings" panose="05000000000000000000" pitchFamily="2" charset="2"/>
              <a:buChar char="Ø"/>
            </a:pPr>
            <a:r>
              <a:rPr lang="en-GB" sz="2800" dirty="0">
                <a:latin typeface="Verdana" panose="020B0604030504040204" pitchFamily="34" charset="0"/>
                <a:ea typeface="Verdana" panose="020B0604030504040204" pitchFamily="34" charset="0"/>
                <a:cs typeface="Verdana" panose="020B0604030504040204" pitchFamily="34" charset="0"/>
              </a:rPr>
              <a:t>Advising on publishing practices (different types of open access publishing namely APCs)</a:t>
            </a:r>
          </a:p>
          <a:p>
            <a:pPr lvl="1">
              <a:lnSpc>
                <a:spcPct val="150000"/>
              </a:lnSpc>
              <a:buFont typeface="Wingdings" panose="05000000000000000000" pitchFamily="2" charset="2"/>
              <a:buChar char="Ø"/>
            </a:pPr>
            <a:r>
              <a:rPr lang="en-GB" sz="2800" dirty="0">
                <a:latin typeface="Verdana" panose="020B0604030504040204" pitchFamily="34" charset="0"/>
                <a:ea typeface="Verdana" panose="020B0604030504040204" pitchFamily="34" charset="0"/>
                <a:cs typeface="Verdana" panose="020B0604030504040204" pitchFamily="34" charset="0"/>
              </a:rPr>
              <a:t>Advising on licensing (creative commons), intellectual property and copyright</a:t>
            </a:r>
          </a:p>
          <a:p>
            <a:pPr lvl="1">
              <a:lnSpc>
                <a:spcPct val="150000"/>
              </a:lnSpc>
              <a:buFont typeface="Wingdings" panose="05000000000000000000" pitchFamily="2" charset="2"/>
              <a:buChar char="Ø"/>
            </a:pPr>
            <a:r>
              <a:rPr lang="en-GB" sz="2800" dirty="0">
                <a:latin typeface="Verdana" panose="020B0604030504040204" pitchFamily="34" charset="0"/>
                <a:ea typeface="Verdana" panose="020B0604030504040204" pitchFamily="34" charset="0"/>
                <a:cs typeface="Verdana" panose="020B0604030504040204" pitchFamily="34" charset="0"/>
              </a:rPr>
              <a:t>Ensuring accuracy of citation and faculty affiliation</a:t>
            </a:r>
          </a:p>
          <a:p>
            <a:pPr lvl="1">
              <a:lnSpc>
                <a:spcPct val="200000"/>
              </a:lnSpc>
              <a:buFont typeface="Wingdings" panose="05000000000000000000" pitchFamily="2" charset="2"/>
              <a:buChar char="Ø"/>
            </a:pPr>
            <a:r>
              <a:rPr lang="en-GB" sz="2800" dirty="0">
                <a:latin typeface="Verdana" panose="020B0604030504040204" pitchFamily="34" charset="0"/>
                <a:ea typeface="Verdana" panose="020B0604030504040204" pitchFamily="34" charset="0"/>
                <a:cs typeface="Verdana" panose="020B0604030504040204" pitchFamily="34" charset="0"/>
              </a:rPr>
              <a:t>Ensuring researchers’ profiles update</a:t>
            </a:r>
          </a:p>
          <a:p>
            <a:pPr lvl="1">
              <a:lnSpc>
                <a:spcPct val="150000"/>
              </a:lnSpc>
              <a:buFont typeface="Wingdings" panose="05000000000000000000" pitchFamily="2" charset="2"/>
              <a:buChar char="Ø"/>
            </a:pPr>
            <a:r>
              <a:rPr lang="en-GB" sz="2800" dirty="0">
                <a:latin typeface="Verdana" panose="020B0604030504040204" pitchFamily="34" charset="0"/>
                <a:ea typeface="Verdana" panose="020B0604030504040204" pitchFamily="34" charset="0"/>
                <a:cs typeface="Verdana" panose="020B0604030504040204" pitchFamily="34" charset="0"/>
              </a:rPr>
              <a:t>Advising researchers on how to comply with self-archiving policies (</a:t>
            </a:r>
            <a:r>
              <a:rPr lang="en-US" sz="2800" dirty="0">
                <a:latin typeface="Verdana" panose="020B0604030504040204" pitchFamily="34" charset="0"/>
                <a:ea typeface="Verdana" panose="020B0604030504040204" pitchFamily="34" charset="0"/>
                <a:cs typeface="Verdana" panose="020B0604030504040204" pitchFamily="34" charset="0"/>
              </a:rPr>
              <a:t>institutional, national, European and international level</a:t>
            </a:r>
            <a:r>
              <a:rPr lang="en-GB" sz="2800" dirty="0">
                <a:latin typeface="Verdana" panose="020B0604030504040204" pitchFamily="34" charset="0"/>
                <a:ea typeface="Verdana" panose="020B0604030504040204" pitchFamily="34" charset="0"/>
                <a:cs typeface="Verdana" panose="020B0604030504040204" pitchFamily="34" charset="0"/>
              </a:rPr>
              <a:t>)</a:t>
            </a:r>
          </a:p>
        </p:txBody>
      </p:sp>
      <p:sp>
        <p:nvSpPr>
          <p:cNvPr id="6" name="Oval 5"/>
          <p:cNvSpPr/>
          <p:nvPr/>
        </p:nvSpPr>
        <p:spPr>
          <a:xfrm>
            <a:off x="11954561" y="3852960"/>
            <a:ext cx="2036671" cy="2031805"/>
          </a:xfrm>
          <a:prstGeom prst="ellipse">
            <a:avLst/>
          </a:prstGeom>
          <a:solidFill>
            <a:srgbClr val="FACE77"/>
          </a:solidFill>
          <a:ln>
            <a:solidFill>
              <a:srgbClr val="FAC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350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5438" y="1700213"/>
            <a:ext cx="12046991" cy="6919316"/>
          </a:xfrm>
        </p:spPr>
        <p:txBody>
          <a:bodyPr anchor="t"/>
          <a:lstStyle/>
          <a:p>
            <a:pPr marL="657728" lvl="1" indent="0">
              <a:lnSpc>
                <a:spcPct val="150000"/>
              </a:lnSpc>
              <a:buNone/>
            </a:pPr>
            <a:endParaRPr lang="en-US" sz="2000" dirty="0">
              <a:latin typeface="Verdana" panose="020B0604030504040204" pitchFamily="34" charset="0"/>
              <a:ea typeface="Verdana" panose="020B0604030504040204" pitchFamily="34" charset="0"/>
              <a:cs typeface="Verdana" panose="020B0604030504040204" pitchFamily="34" charset="0"/>
            </a:endParaRPr>
          </a:p>
          <a:p>
            <a:pPr lvl="1">
              <a:lnSpc>
                <a:spcPct val="200000"/>
              </a:lnSpc>
              <a:buFont typeface="Wingdings" panose="05000000000000000000" pitchFamily="2" charset="2"/>
              <a:buChar char="Ø"/>
            </a:pPr>
            <a:r>
              <a:rPr lang="en-US" sz="2800" dirty="0">
                <a:latin typeface="Verdana" panose="020B0604030504040204" pitchFamily="34" charset="0"/>
                <a:ea typeface="Verdana" panose="020B0604030504040204" pitchFamily="34" charset="0"/>
                <a:cs typeface="Verdana" panose="020B0604030504040204" pitchFamily="34" charset="0"/>
              </a:rPr>
              <a:t>Advising on research data management</a:t>
            </a:r>
          </a:p>
          <a:p>
            <a:pPr lvl="1">
              <a:lnSpc>
                <a:spcPct val="200000"/>
              </a:lnSpc>
              <a:buFont typeface="Wingdings" panose="05000000000000000000" pitchFamily="2" charset="2"/>
              <a:buChar char="Ø"/>
            </a:pPr>
            <a:r>
              <a:rPr lang="en-US" sz="2800" dirty="0">
                <a:latin typeface="Verdana" panose="020B0604030504040204" pitchFamily="34" charset="0"/>
                <a:ea typeface="Verdana" panose="020B0604030504040204" pitchFamily="34" charset="0"/>
                <a:cs typeface="Verdana" panose="020B0604030504040204" pitchFamily="34" charset="0"/>
              </a:rPr>
              <a:t>Providing metadata validation</a:t>
            </a:r>
          </a:p>
          <a:p>
            <a:pPr lvl="1">
              <a:lnSpc>
                <a:spcPct val="200000"/>
              </a:lnSpc>
              <a:buFont typeface="Wingdings" panose="05000000000000000000" pitchFamily="2" charset="2"/>
              <a:buChar char="Ø"/>
            </a:pPr>
            <a:r>
              <a:rPr lang="en-US" sz="2800" dirty="0">
                <a:latin typeface="Verdana" panose="020B0604030504040204" pitchFamily="34" charset="0"/>
                <a:ea typeface="Verdana" panose="020B0604030504040204" pitchFamily="34" charset="0"/>
                <a:cs typeface="Verdana" panose="020B0604030504040204" pitchFamily="34" charset="0"/>
              </a:rPr>
              <a:t>Depositing Theses and Dissertations</a:t>
            </a:r>
          </a:p>
          <a:p>
            <a:pPr lvl="1">
              <a:lnSpc>
                <a:spcPct val="200000"/>
              </a:lnSpc>
              <a:buFont typeface="Wingdings" panose="05000000000000000000" pitchFamily="2" charset="2"/>
              <a:buChar char="Ø"/>
            </a:pPr>
            <a:r>
              <a:rPr lang="en-US" sz="2800" dirty="0">
                <a:latin typeface="Verdana" panose="020B0604030504040204" pitchFamily="34" charset="0"/>
                <a:ea typeface="Verdana" panose="020B0604030504040204" pitchFamily="34" charset="0"/>
                <a:cs typeface="Verdana" panose="020B0604030504040204" pitchFamily="34" charset="0"/>
              </a:rPr>
              <a:t>Providing research performance reporting (metrics)</a:t>
            </a:r>
          </a:p>
          <a:p>
            <a:pPr lvl="1">
              <a:lnSpc>
                <a:spcPct val="150000"/>
              </a:lnSpc>
              <a:buFont typeface="Wingdings" panose="05000000000000000000" pitchFamily="2" charset="2"/>
              <a:buChar char="Ø"/>
            </a:pPr>
            <a:r>
              <a:rPr lang="en-US" sz="2800" dirty="0">
                <a:latin typeface="Verdana" panose="020B0604030504040204" pitchFamily="34" charset="0"/>
                <a:ea typeface="Verdana" panose="020B0604030504040204" pitchFamily="34" charset="0"/>
                <a:cs typeface="Verdana" panose="020B0604030504040204" pitchFamily="34" charset="0"/>
              </a:rPr>
              <a:t>Helping to increase institutional visibility and prestige through Open Science practices</a:t>
            </a:r>
          </a:p>
        </p:txBody>
      </p:sp>
      <p:sp>
        <p:nvSpPr>
          <p:cNvPr id="2" name="Title 1"/>
          <p:cNvSpPr>
            <a:spLocks noGrp="1"/>
          </p:cNvSpPr>
          <p:nvPr>
            <p:ph type="ctrTitle"/>
          </p:nvPr>
        </p:nvSpPr>
        <p:spPr>
          <a:xfrm>
            <a:off x="332085" y="619597"/>
            <a:ext cx="12672990" cy="864096"/>
          </a:xfrm>
        </p:spPr>
        <p:txBody>
          <a:bodyPr anchor="t"/>
          <a:lstStyle/>
          <a:p>
            <a:r>
              <a:rPr lang="pt-PT" sz="3000" dirty="0">
                <a:latin typeface="Verdana"/>
                <a:ea typeface="Verdana"/>
                <a:cs typeface="Verdana"/>
              </a:rPr>
              <a:t>DISCOVERABILITY, ACCESS &amp; </a:t>
            </a:r>
            <a:br>
              <a:rPr lang="pt-PT" sz="3000" dirty="0">
                <a:latin typeface="Verdana"/>
                <a:ea typeface="Verdana"/>
                <a:cs typeface="Verdana"/>
              </a:rPr>
            </a:br>
            <a:r>
              <a:rPr lang="pt-PT" sz="3000" dirty="0">
                <a:latin typeface="Verdana"/>
                <a:ea typeface="Verdana"/>
                <a:cs typeface="Verdana"/>
              </a:rPr>
              <a:t>REPUTATIONAL SUPPORT</a:t>
            </a:r>
            <a:endParaRPr lang="en-US" sz="3000" dirty="0"/>
          </a:p>
        </p:txBody>
      </p:sp>
      <p:sp>
        <p:nvSpPr>
          <p:cNvPr id="4" name="Oval 3"/>
          <p:cNvSpPr/>
          <p:nvPr/>
        </p:nvSpPr>
        <p:spPr>
          <a:xfrm>
            <a:off x="12052336" y="3787949"/>
            <a:ext cx="2088232" cy="2088232"/>
          </a:xfrm>
          <a:prstGeom prst="ellipse">
            <a:avLst/>
          </a:prstGeom>
          <a:solidFill>
            <a:srgbClr val="FAB568"/>
          </a:solidFill>
          <a:ln>
            <a:solidFill>
              <a:srgbClr val="FAB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1366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1996688" y="3860751"/>
            <a:ext cx="2016224" cy="2016224"/>
          </a:xfrm>
          <a:prstGeom prst="ellipse">
            <a:avLst/>
          </a:prstGeom>
          <a:solidFill>
            <a:srgbClr val="E19024"/>
          </a:solidFill>
          <a:ln>
            <a:solidFill>
              <a:srgbClr val="E19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p:txBody>
          <a:bodyPr anchor="t"/>
          <a:lstStyle/>
          <a:p>
            <a:r>
              <a:rPr lang="pt-PT" sz="3000" dirty="0">
                <a:latin typeface="Verdana"/>
                <a:ea typeface="Verdana"/>
                <a:cs typeface="Verdana"/>
              </a:rPr>
              <a:t>TRAINING &amp; SUPPORT</a:t>
            </a:r>
            <a:endParaRPr lang="en-US" sz="3000" dirty="0">
              <a:latin typeface="Verdana"/>
              <a:ea typeface="Verdana"/>
              <a:cs typeface="Verdana"/>
            </a:endParaRPr>
          </a:p>
        </p:txBody>
      </p:sp>
      <p:sp>
        <p:nvSpPr>
          <p:cNvPr id="3" name="Text Placeholder 2"/>
          <p:cNvSpPr>
            <a:spLocks noGrp="1"/>
          </p:cNvSpPr>
          <p:nvPr>
            <p:ph type="body" sz="quarter" idx="10"/>
          </p:nvPr>
        </p:nvSpPr>
        <p:spPr>
          <a:xfrm>
            <a:off x="325438" y="1700213"/>
            <a:ext cx="11577562" cy="6596182"/>
          </a:xfrm>
        </p:spPr>
        <p:txBody>
          <a:bodyPr anchor="t"/>
          <a:lstStyle/>
          <a:p>
            <a:pPr lvl="1">
              <a:lnSpc>
                <a:spcPct val="200000"/>
              </a:lnSpc>
              <a:buFont typeface="Wingdings" panose="05000000000000000000" pitchFamily="2" charset="2"/>
              <a:buChar char="Ø"/>
            </a:pPr>
            <a:r>
              <a:rPr lang="en-US" sz="2800" dirty="0">
                <a:latin typeface="Verdana" panose="020B0604030504040204" pitchFamily="34" charset="0"/>
                <a:ea typeface="Verdana" panose="020B0604030504040204" pitchFamily="34" charset="0"/>
                <a:cs typeface="Verdana" panose="020B0604030504040204" pitchFamily="34" charset="0"/>
              </a:rPr>
              <a:t>Supporting researchers to comply with Open Access policies and copyright issues (institutional, national, European and international level)</a:t>
            </a:r>
          </a:p>
          <a:p>
            <a:pPr lvl="1">
              <a:lnSpc>
                <a:spcPct val="200000"/>
              </a:lnSpc>
              <a:buFont typeface="Wingdings" panose="05000000000000000000" pitchFamily="2" charset="2"/>
              <a:buChar char="Ø"/>
            </a:pPr>
            <a:r>
              <a:rPr lang="en-US" sz="2800" dirty="0">
                <a:latin typeface="Verdana" panose="020B0604030504040204" pitchFamily="34" charset="0"/>
                <a:ea typeface="Verdana" panose="020B0604030504040204" pitchFamily="34" charset="0"/>
                <a:cs typeface="Verdana" panose="020B0604030504040204" pitchFamily="34" charset="0"/>
              </a:rPr>
              <a:t>Offering training sessions (metrics, researchers profiles, open access practices, data management practices)</a:t>
            </a:r>
          </a:p>
          <a:p>
            <a:pPr lvl="1">
              <a:lnSpc>
                <a:spcPct val="200000"/>
              </a:lnSpc>
              <a:buFont typeface="Wingdings" panose="05000000000000000000" pitchFamily="2" charset="2"/>
              <a:buChar char="Ø"/>
            </a:pPr>
            <a:r>
              <a:rPr lang="en-US" sz="2800" dirty="0">
                <a:latin typeface="Verdana" panose="020B0604030504040204" pitchFamily="34" charset="0"/>
                <a:ea typeface="Verdana" panose="020B0604030504040204" pitchFamily="34" charset="0"/>
                <a:cs typeface="Verdana" panose="020B0604030504040204" pitchFamily="34" charset="0"/>
              </a:rPr>
              <a:t>Offering individual guidance</a:t>
            </a:r>
          </a:p>
          <a:p>
            <a:pPr lvl="1">
              <a:lnSpc>
                <a:spcPct val="200000"/>
              </a:lnSpc>
              <a:buFont typeface="Wingdings" panose="05000000000000000000" pitchFamily="2" charset="2"/>
              <a:buChar char="Ø"/>
            </a:pPr>
            <a:r>
              <a:rPr lang="en-US" sz="2800" dirty="0">
                <a:latin typeface="Verdana" panose="020B0604030504040204" pitchFamily="34" charset="0"/>
                <a:ea typeface="Verdana" panose="020B0604030504040204" pitchFamily="34" charset="0"/>
                <a:cs typeface="Verdana" panose="020B0604030504040204" pitchFamily="34" charset="0"/>
              </a:rPr>
              <a:t>Developing online resources (MOOCs)</a:t>
            </a:r>
          </a:p>
          <a:p>
            <a:pPr>
              <a:lnSpc>
                <a:spcPct val="250000"/>
              </a:lnSpc>
            </a:pPr>
            <a:endParaRPr lang="en-US" sz="2800" dirty="0"/>
          </a:p>
        </p:txBody>
      </p:sp>
    </p:spTree>
    <p:extLst>
      <p:ext uri="{BB962C8B-B14F-4D97-AF65-F5344CB8AC3E}">
        <p14:creationId xmlns:p14="http://schemas.microsoft.com/office/powerpoint/2010/main" val="3880274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lstStyle/>
          <a:p>
            <a:r>
              <a:rPr lang="pt-PT" sz="3000" dirty="0">
                <a:latin typeface="Verdana"/>
                <a:ea typeface="Verdana"/>
                <a:cs typeface="Verdana"/>
              </a:rPr>
              <a:t>TRAINING &amp; SUPPORT: </a:t>
            </a:r>
            <a:br>
              <a:rPr lang="pt-PT" sz="3000" dirty="0">
                <a:latin typeface="Verdana"/>
                <a:ea typeface="Verdana"/>
                <a:cs typeface="Verdana"/>
              </a:rPr>
            </a:br>
            <a:r>
              <a:rPr lang="en-US" sz="3200" b="0" dirty="0">
                <a:latin typeface="Verdana"/>
                <a:ea typeface="Verdana"/>
                <a:cs typeface="Verdana"/>
              </a:rPr>
              <a:t>online resources (MOOCs)</a:t>
            </a:r>
            <a:br>
              <a:rPr lang="en-US" sz="3200" b="0" dirty="0">
                <a:latin typeface="Verdana"/>
                <a:ea typeface="Verdana"/>
                <a:cs typeface="Verdana"/>
              </a:rPr>
            </a:br>
            <a:endParaRPr lang="en-US" sz="3000" b="0" dirty="0">
              <a:latin typeface="Verdana"/>
              <a:ea typeface="Verdana"/>
              <a:cs typeface="Verdana"/>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68" y="2923853"/>
            <a:ext cx="10945216" cy="5400600"/>
          </a:xfrm>
          <a:prstGeom prst="rect">
            <a:avLst/>
          </a:prstGeom>
          <a:ln>
            <a:noFill/>
          </a:ln>
          <a:effectLst>
            <a:outerShdw blurRad="292100" dist="139700" dir="2700000" algn="tl" rotWithShape="0">
              <a:srgbClr val="333333">
                <a:alpha val="65000"/>
              </a:srgbClr>
            </a:outerShdw>
          </a:effectLst>
        </p:spPr>
      </p:pic>
      <p:sp>
        <p:nvSpPr>
          <p:cNvPr id="6" name="Oval 5"/>
          <p:cNvSpPr/>
          <p:nvPr/>
        </p:nvSpPr>
        <p:spPr>
          <a:xfrm>
            <a:off x="11996688" y="3860751"/>
            <a:ext cx="2016224" cy="2016224"/>
          </a:xfrm>
          <a:prstGeom prst="ellipse">
            <a:avLst/>
          </a:prstGeom>
          <a:solidFill>
            <a:srgbClr val="E19024"/>
          </a:solidFill>
          <a:ln>
            <a:solidFill>
              <a:srgbClr val="E19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7758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085" y="884772"/>
            <a:ext cx="12672990" cy="526913"/>
          </a:xfrm>
        </p:spPr>
        <p:txBody>
          <a:bodyPr anchor="t"/>
          <a:lstStyle/>
          <a:p>
            <a:r>
              <a:rPr lang="pt-PT" sz="3000" dirty="0">
                <a:latin typeface="Verdana"/>
                <a:ea typeface="Verdana"/>
                <a:cs typeface="Verdana"/>
              </a:rPr>
              <a:t>STEWARDSHIP OF THE INSTITUTIONAL RECORD</a:t>
            </a:r>
            <a:endParaRPr lang="en-US" sz="3000" dirty="0"/>
          </a:p>
        </p:txBody>
      </p:sp>
      <p:sp>
        <p:nvSpPr>
          <p:cNvPr id="3" name="Text Placeholder 2"/>
          <p:cNvSpPr>
            <a:spLocks noGrp="1"/>
          </p:cNvSpPr>
          <p:nvPr>
            <p:ph type="body" sz="quarter" idx="10"/>
          </p:nvPr>
        </p:nvSpPr>
        <p:spPr>
          <a:xfrm>
            <a:off x="325438" y="1700213"/>
            <a:ext cx="12297642" cy="7116005"/>
          </a:xfrm>
        </p:spPr>
        <p:txBody>
          <a:bodyPr anchor="t"/>
          <a:lstStyle/>
          <a:p>
            <a:pPr lvl="1">
              <a:lnSpc>
                <a:spcPct val="200000"/>
              </a:lnSpc>
              <a:buFont typeface="Wingdings" panose="05000000000000000000" pitchFamily="2" charset="2"/>
              <a:buChar char="Ø"/>
            </a:pPr>
            <a:r>
              <a:rPr lang="en-GB" sz="2800" dirty="0">
                <a:latin typeface="Verdana" panose="020B0604030504040204" pitchFamily="34" charset="0"/>
                <a:ea typeface="Verdana" panose="020B0604030504040204" pitchFamily="34" charset="0"/>
                <a:cs typeface="Verdana" panose="020B0604030504040204" pitchFamily="34" charset="0"/>
              </a:rPr>
              <a:t>Ensuring the quality and enrichment of research metadata</a:t>
            </a:r>
          </a:p>
          <a:p>
            <a:pPr lvl="1">
              <a:lnSpc>
                <a:spcPct val="150000"/>
              </a:lnSpc>
              <a:buFont typeface="Wingdings" panose="05000000000000000000" pitchFamily="2" charset="2"/>
              <a:buChar char="Ø"/>
            </a:pPr>
            <a:r>
              <a:rPr lang="en-GB" sz="2800" dirty="0">
                <a:latin typeface="Verdana" panose="020B0604030504040204" pitchFamily="34" charset="0"/>
                <a:ea typeface="Verdana" panose="020B0604030504040204" pitchFamily="34" charset="0"/>
                <a:cs typeface="Verdana" panose="020B0604030504040204" pitchFamily="34" charset="0"/>
              </a:rPr>
              <a:t>Ensure the long-term preservation of the institutional</a:t>
            </a:r>
            <a:br>
              <a:rPr lang="en-GB" sz="2800" dirty="0">
                <a:latin typeface="Verdana" panose="020B0604030504040204" pitchFamily="34" charset="0"/>
                <a:ea typeface="Verdana" panose="020B0604030504040204" pitchFamily="34" charset="0"/>
                <a:cs typeface="Verdana" panose="020B0604030504040204" pitchFamily="34" charset="0"/>
              </a:rPr>
            </a:br>
            <a:r>
              <a:rPr lang="en-GB" sz="2800" dirty="0">
                <a:latin typeface="Verdana" panose="020B0604030504040204" pitchFamily="34" charset="0"/>
                <a:ea typeface="Verdana" panose="020B0604030504040204" pitchFamily="34" charset="0"/>
                <a:cs typeface="Verdana" panose="020B0604030504040204" pitchFamily="34" charset="0"/>
              </a:rPr>
              <a:t>scholarly records</a:t>
            </a:r>
          </a:p>
          <a:p>
            <a:pPr lvl="1">
              <a:lnSpc>
                <a:spcPct val="150000"/>
              </a:lnSpc>
              <a:buFont typeface="Wingdings" panose="05000000000000000000" pitchFamily="2" charset="2"/>
              <a:buChar char="Ø"/>
            </a:pPr>
            <a:r>
              <a:rPr lang="en-GB" sz="2800" dirty="0">
                <a:latin typeface="Verdana" panose="020B0604030504040204" pitchFamily="34" charset="0"/>
                <a:ea typeface="Verdana" panose="020B0604030504040204" pitchFamily="34" charset="0"/>
                <a:cs typeface="Verdana" panose="020B0604030504040204" pitchFamily="34" charset="0"/>
              </a:rPr>
              <a:t>Claiming and verifying research outputs (SCOPUS and </a:t>
            </a:r>
          </a:p>
          <a:p>
            <a:pPr marL="657728" lvl="1" indent="0">
              <a:lnSpc>
                <a:spcPct val="150000"/>
              </a:lnSpc>
              <a:buNone/>
            </a:pPr>
            <a:r>
              <a:rPr lang="en-GB" sz="2800" dirty="0">
                <a:latin typeface="Verdana" panose="020B0604030504040204" pitchFamily="34" charset="0"/>
                <a:ea typeface="Verdana" panose="020B0604030504040204" pitchFamily="34" charset="0"/>
                <a:cs typeface="Verdana" panose="020B0604030504040204" pitchFamily="34" charset="0"/>
              </a:rPr>
              <a:t>   Web of Science)</a:t>
            </a:r>
          </a:p>
          <a:p>
            <a:pPr lvl="1">
              <a:lnSpc>
                <a:spcPct val="150000"/>
              </a:lnSpc>
              <a:buFont typeface="Wingdings" panose="05000000000000000000" pitchFamily="2" charset="2"/>
              <a:buChar char="Ø"/>
            </a:pPr>
            <a:r>
              <a:rPr lang="en-GB" sz="2800" dirty="0">
                <a:latin typeface="Verdana" panose="020B0604030504040204" pitchFamily="34" charset="0"/>
                <a:ea typeface="Verdana" panose="020B0604030504040204" pitchFamily="34" charset="0"/>
                <a:cs typeface="Verdana" panose="020B0604030504040204" pitchFamily="34" charset="0"/>
              </a:rPr>
              <a:t>Ensuring the interoperability among information systems</a:t>
            </a:r>
            <a:br>
              <a:rPr lang="en-GB" sz="2800" dirty="0">
                <a:latin typeface="Verdana" panose="020B0604030504040204" pitchFamily="34" charset="0"/>
                <a:ea typeface="Verdana" panose="020B0604030504040204" pitchFamily="34" charset="0"/>
                <a:cs typeface="Verdana" panose="020B0604030504040204" pitchFamily="34" charset="0"/>
              </a:rPr>
            </a:br>
            <a:r>
              <a:rPr lang="en-GB" sz="2800" dirty="0">
                <a:latin typeface="Verdana" panose="020B0604030504040204" pitchFamily="34" charset="0"/>
                <a:ea typeface="Verdana" panose="020B0604030504040204" pitchFamily="34" charset="0"/>
                <a:cs typeface="Verdana" panose="020B0604030504040204" pitchFamily="34" charset="0"/>
              </a:rPr>
              <a:t>to facilitate the reuse of </a:t>
            </a:r>
            <a:r>
              <a:rPr lang="pt-PT" sz="2800" dirty="0">
                <a:latin typeface="Verdana" panose="020B0604030504040204" pitchFamily="34" charset="0"/>
                <a:ea typeface="Verdana" panose="020B0604030504040204" pitchFamily="34" charset="0"/>
                <a:cs typeface="Verdana" panose="020B0604030504040204" pitchFamily="34" charset="0"/>
              </a:rPr>
              <a:t>data (CRIS System and Repository)</a:t>
            </a:r>
          </a:p>
        </p:txBody>
      </p:sp>
      <p:sp>
        <p:nvSpPr>
          <p:cNvPr id="6" name="Oval 5"/>
          <p:cNvSpPr/>
          <p:nvPr/>
        </p:nvSpPr>
        <p:spPr>
          <a:xfrm>
            <a:off x="11996688" y="3860751"/>
            <a:ext cx="2016224" cy="2016224"/>
          </a:xfrm>
          <a:prstGeom prst="ellipse">
            <a:avLst/>
          </a:prstGeom>
          <a:solidFill>
            <a:srgbClr val="BF8C39"/>
          </a:solidFill>
          <a:ln>
            <a:solidFill>
              <a:srgbClr val="BF8C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7994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084" y="619597"/>
            <a:ext cx="10562803" cy="864096"/>
          </a:xfrm>
        </p:spPr>
        <p:txBody>
          <a:bodyPr/>
          <a:lstStyle/>
          <a:p>
            <a:r>
              <a:rPr lang="pt-PT" sz="3200" b="0" dirty="0">
                <a:latin typeface="Verdana"/>
                <a:ea typeface="Verdana"/>
                <a:cs typeface="Verdana"/>
              </a:rPr>
              <a:t>MANAGING RESEARCH INFORMATION AT AN ACADEMIC LIBRARY</a:t>
            </a:r>
            <a:endParaRPr lang="en-US" sz="3200" dirty="0"/>
          </a:p>
        </p:txBody>
      </p:sp>
      <p:sp>
        <p:nvSpPr>
          <p:cNvPr id="3" name="Text Placeholder 2"/>
          <p:cNvSpPr>
            <a:spLocks noGrp="1"/>
          </p:cNvSpPr>
          <p:nvPr>
            <p:ph type="body" sz="quarter" idx="10"/>
          </p:nvPr>
        </p:nvSpPr>
        <p:spPr>
          <a:xfrm>
            <a:off x="325438" y="1700213"/>
            <a:ext cx="12297642" cy="2016125"/>
          </a:xfrm>
        </p:spPr>
        <p:txBody>
          <a:bodyPr/>
          <a:lstStyle/>
          <a:p>
            <a:pPr marL="0" indent="0">
              <a:buNone/>
            </a:pPr>
            <a:endParaRPr lang="en-US" dirty="0"/>
          </a:p>
          <a:p>
            <a:pPr marL="0" indent="0">
              <a:buNone/>
            </a:pPr>
            <a:r>
              <a:rPr lang="en-US" sz="2800" dirty="0">
                <a:effectLst>
                  <a:outerShdw blurRad="38100" dist="38100" dir="2700000" algn="tl">
                    <a:srgbClr val="000000">
                      <a:alpha val="43137"/>
                    </a:srgbClr>
                  </a:outerShdw>
                </a:effectLst>
              </a:rPr>
              <a:t>SUMMARY</a:t>
            </a:r>
          </a:p>
          <a:p>
            <a:pPr marL="0" indent="0">
              <a:buNone/>
            </a:pPr>
            <a:endParaRPr lang="en-US" sz="2000" dirty="0"/>
          </a:p>
          <a:p>
            <a:pPr lvl="1">
              <a:lnSpc>
                <a:spcPct val="150000"/>
              </a:lnSpc>
              <a:buFont typeface="Wingdings" panose="05000000000000000000" pitchFamily="2" charset="2"/>
              <a:buChar char="q"/>
            </a:pPr>
            <a:r>
              <a:rPr lang="en-US" sz="2800" dirty="0">
                <a:latin typeface="Verdana" panose="020B0604030504040204" pitchFamily="34" charset="0"/>
                <a:ea typeface="Verdana" panose="020B0604030504040204" pitchFamily="34" charset="0"/>
                <a:cs typeface="Verdana" panose="020B0604030504040204" pitchFamily="34" charset="0"/>
              </a:rPr>
              <a:t>Mission</a:t>
            </a:r>
          </a:p>
          <a:p>
            <a:pPr lvl="1">
              <a:lnSpc>
                <a:spcPct val="150000"/>
              </a:lnSpc>
              <a:buFont typeface="Wingdings" panose="05000000000000000000" pitchFamily="2" charset="2"/>
              <a:buChar char="q"/>
            </a:pPr>
            <a:r>
              <a:rPr lang="en-US" sz="2800" dirty="0">
                <a:latin typeface="Verdana" panose="020B0604030504040204" pitchFamily="34" charset="0"/>
                <a:ea typeface="Verdana" panose="020B0604030504040204" pitchFamily="34" charset="0"/>
                <a:cs typeface="Verdana" panose="020B0604030504040204" pitchFamily="34" charset="0"/>
              </a:rPr>
              <a:t>Values </a:t>
            </a:r>
          </a:p>
          <a:p>
            <a:pPr lvl="1">
              <a:lnSpc>
                <a:spcPct val="150000"/>
              </a:lnSpc>
              <a:buFont typeface="Wingdings" panose="05000000000000000000" pitchFamily="2" charset="2"/>
              <a:buChar char="q"/>
            </a:pPr>
            <a:r>
              <a:rPr lang="en-US" sz="2800" dirty="0">
                <a:latin typeface="Verdana" panose="020B0604030504040204" pitchFamily="34" charset="0"/>
                <a:ea typeface="Verdana" panose="020B0604030504040204" pitchFamily="34" charset="0"/>
                <a:cs typeface="Verdana" panose="020B0604030504040204" pitchFamily="34" charset="0"/>
              </a:rPr>
              <a:t>Challenges</a:t>
            </a:r>
          </a:p>
          <a:p>
            <a:pPr lvl="1">
              <a:lnSpc>
                <a:spcPct val="150000"/>
              </a:lnSpc>
              <a:buFont typeface="Wingdings" panose="05000000000000000000" pitchFamily="2" charset="2"/>
              <a:buChar char="q"/>
            </a:pPr>
            <a:r>
              <a:rPr lang="en-US" sz="2800" dirty="0">
                <a:latin typeface="Verdana" panose="020B0604030504040204" pitchFamily="34" charset="0"/>
                <a:ea typeface="Verdana" panose="020B0604030504040204" pitchFamily="34" charset="0"/>
                <a:cs typeface="Verdana" panose="020B0604030504040204" pitchFamily="34" charset="0"/>
              </a:rPr>
              <a:t>Research Information Management</a:t>
            </a:r>
          </a:p>
          <a:p>
            <a:pPr lvl="1">
              <a:lnSpc>
                <a:spcPct val="150000"/>
              </a:lnSpc>
              <a:buFont typeface="Wingdings" panose="05000000000000000000" pitchFamily="2" charset="2"/>
              <a:buChar char="q"/>
            </a:pPr>
            <a:r>
              <a:rPr lang="en-US" sz="2800" dirty="0">
                <a:latin typeface="Verdana" panose="020B0604030504040204" pitchFamily="34" charset="0"/>
                <a:ea typeface="Verdana" panose="020B0604030504040204" pitchFamily="34" charset="0"/>
                <a:cs typeface="Verdana" panose="020B0604030504040204" pitchFamily="34" charset="0"/>
              </a:rPr>
              <a:t>Conclusion</a:t>
            </a:r>
          </a:p>
        </p:txBody>
      </p:sp>
    </p:spTree>
    <p:extLst>
      <p:ext uri="{BB962C8B-B14F-4D97-AF65-F5344CB8AC3E}">
        <p14:creationId xmlns:p14="http://schemas.microsoft.com/office/powerpoint/2010/main" val="4258783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084" y="619597"/>
            <a:ext cx="10130755" cy="864096"/>
          </a:xfrm>
        </p:spPr>
        <p:txBody>
          <a:bodyPr/>
          <a:lstStyle/>
          <a:p>
            <a:r>
              <a:rPr lang="en-US" sz="3200" dirty="0"/>
              <a:t>RESEARCH INFORMATION MANAGEMENT AT AN ACADEMIC LIBRARY</a:t>
            </a:r>
          </a:p>
        </p:txBody>
      </p:sp>
      <p:sp>
        <p:nvSpPr>
          <p:cNvPr id="3" name="Text Placeholder 2"/>
          <p:cNvSpPr>
            <a:spLocks noGrp="1"/>
          </p:cNvSpPr>
          <p:nvPr>
            <p:ph type="body" sz="quarter" idx="10"/>
          </p:nvPr>
        </p:nvSpPr>
        <p:spPr>
          <a:xfrm>
            <a:off x="311666" y="1771725"/>
            <a:ext cx="11721578" cy="2016125"/>
          </a:xfrm>
        </p:spPr>
        <p:txBody>
          <a:bodyPr/>
          <a:lstStyle/>
          <a:p>
            <a:endParaRPr lang="en-US" sz="800" dirty="0"/>
          </a:p>
          <a:p>
            <a:pPr>
              <a:buFont typeface="Wingdings" panose="05000000000000000000" pitchFamily="2" charset="2"/>
              <a:buChar char="ü"/>
            </a:pPr>
            <a:r>
              <a:rPr lang="en-US" sz="2800" dirty="0">
                <a:effectLst>
                  <a:outerShdw blurRad="38100" dist="38100" dir="2700000" algn="tl">
                    <a:srgbClr val="000000">
                      <a:alpha val="43137"/>
                    </a:srgbClr>
                  </a:outerShdw>
                </a:effectLst>
              </a:rPr>
              <a:t>CONCLUSION</a:t>
            </a:r>
          </a:p>
          <a:p>
            <a:pPr>
              <a:buFont typeface="Wingdings" panose="05000000000000000000" pitchFamily="2" charset="2"/>
              <a:buChar char="ü"/>
            </a:pPr>
            <a:endParaRPr lang="en-US" sz="1000" dirty="0">
              <a:effectLst>
                <a:outerShdw blurRad="38100" dist="38100" dir="2700000" algn="tl">
                  <a:srgbClr val="000000">
                    <a:alpha val="43137"/>
                  </a:srgbClr>
                </a:outerShdw>
              </a:effectLst>
            </a:endParaRPr>
          </a:p>
          <a:p>
            <a:pPr>
              <a:lnSpc>
                <a:spcPct val="150000"/>
              </a:lnSpc>
              <a:buFont typeface="Wingdings" panose="05000000000000000000" pitchFamily="2" charset="2"/>
              <a:buChar char="Ø"/>
            </a:pPr>
            <a:r>
              <a:rPr lang="en-US" sz="2800" dirty="0">
                <a:effectLst>
                  <a:outerShdw blurRad="38100" dist="38100" dir="2700000" algn="tl">
                    <a:srgbClr val="000000">
                      <a:alpha val="43137"/>
                    </a:srgbClr>
                  </a:outerShdw>
                </a:effectLst>
              </a:rPr>
              <a:t>Being embedded in the research process allows libraries and library professionals:</a:t>
            </a:r>
          </a:p>
          <a:p>
            <a:pPr>
              <a:lnSpc>
                <a:spcPct val="150000"/>
              </a:lnSpc>
              <a:buFont typeface="Wingdings" panose="05000000000000000000" pitchFamily="2" charset="2"/>
              <a:buChar char="Ø"/>
            </a:pPr>
            <a:endParaRPr lang="en-US" sz="800" dirty="0">
              <a:effectLst>
                <a:outerShdw blurRad="38100" dist="38100" dir="2700000" algn="tl">
                  <a:srgbClr val="000000">
                    <a:alpha val="43137"/>
                  </a:srgbClr>
                </a:outerShdw>
              </a:effectLst>
            </a:endParaRPr>
          </a:p>
          <a:p>
            <a:pPr>
              <a:buFont typeface="Wingdings" panose="05000000000000000000" pitchFamily="2" charset="2"/>
              <a:buChar char="ü"/>
            </a:pPr>
            <a:endParaRPr lang="en-US" sz="400" dirty="0">
              <a:effectLst>
                <a:outerShdw blurRad="38100" dist="38100" dir="2700000" algn="tl">
                  <a:srgbClr val="000000">
                    <a:alpha val="43137"/>
                  </a:srgbClr>
                </a:outerShdw>
              </a:effectLst>
            </a:endParaRPr>
          </a:p>
          <a:p>
            <a:pPr lvl="1">
              <a:buFont typeface="Wingdings" panose="05000000000000000000" pitchFamily="2" charset="2"/>
              <a:buChar char="ü"/>
            </a:pPr>
            <a:r>
              <a:rPr lang="en-US" sz="2600" dirty="0">
                <a:latin typeface="Verdana" panose="020B0604030504040204" pitchFamily="34" charset="0"/>
                <a:ea typeface="Verdana" panose="020B0604030504040204" pitchFamily="34" charset="0"/>
                <a:cs typeface="Verdana" panose="020B0604030504040204" pitchFamily="34" charset="0"/>
              </a:rPr>
              <a:t>To acquire more visibility</a:t>
            </a:r>
          </a:p>
          <a:p>
            <a:pPr lvl="1">
              <a:buFont typeface="Wingdings" panose="05000000000000000000" pitchFamily="2" charset="2"/>
              <a:buChar char="ü"/>
            </a:pPr>
            <a:endParaRPr lang="en-US" sz="800" dirty="0">
              <a:latin typeface="Verdana" panose="020B0604030504040204" pitchFamily="34" charset="0"/>
              <a:ea typeface="Verdana" panose="020B0604030504040204" pitchFamily="34" charset="0"/>
              <a:cs typeface="Verdana" panose="020B0604030504040204" pitchFamily="34" charset="0"/>
            </a:endParaRPr>
          </a:p>
          <a:p>
            <a:pPr lvl="1">
              <a:lnSpc>
                <a:spcPct val="150000"/>
              </a:lnSpc>
              <a:buFont typeface="Wingdings" panose="05000000000000000000" pitchFamily="2" charset="2"/>
              <a:buChar char="ü"/>
            </a:pPr>
            <a:r>
              <a:rPr lang="en-US" sz="2600" dirty="0">
                <a:latin typeface="Verdana" panose="020B0604030504040204" pitchFamily="34" charset="0"/>
                <a:ea typeface="Verdana" panose="020B0604030504040204" pitchFamily="34" charset="0"/>
                <a:cs typeface="Verdana" panose="020B0604030504040204" pitchFamily="34" charset="0"/>
              </a:rPr>
              <a:t>To demonstrate the value, relevance and the social and economic impact of their work</a:t>
            </a:r>
          </a:p>
          <a:p>
            <a:pPr lvl="1">
              <a:buFont typeface="Wingdings" panose="05000000000000000000" pitchFamily="2" charset="2"/>
              <a:buChar char="ü"/>
            </a:pPr>
            <a:endParaRPr lang="en-US" sz="800" dirty="0">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ü"/>
            </a:pPr>
            <a:r>
              <a:rPr lang="en-US" sz="2600" dirty="0">
                <a:latin typeface="Verdana" panose="020B0604030504040204" pitchFamily="34" charset="0"/>
                <a:ea typeface="Verdana" panose="020B0604030504040204" pitchFamily="34" charset="0"/>
                <a:cs typeface="Verdana" panose="020B0604030504040204" pitchFamily="34" charset="0"/>
              </a:rPr>
              <a:t>To advocate for libraries and for library professionals</a:t>
            </a:r>
          </a:p>
          <a:p>
            <a:pPr lvl="1">
              <a:buFont typeface="Wingdings" panose="05000000000000000000" pitchFamily="2" charset="2"/>
              <a:buChar char="ü"/>
            </a:pPr>
            <a:endParaRPr lang="en-US" sz="800" dirty="0">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ü"/>
            </a:pPr>
            <a:endParaRPr lang="en-US" sz="400" dirty="0">
              <a:latin typeface="Verdana" panose="020B0604030504040204" pitchFamily="34" charset="0"/>
              <a:ea typeface="Verdana" panose="020B0604030504040204" pitchFamily="34" charset="0"/>
              <a:cs typeface="Verdana" panose="020B0604030504040204" pitchFamily="34" charset="0"/>
            </a:endParaRPr>
          </a:p>
          <a:p>
            <a:pPr lvl="1">
              <a:lnSpc>
                <a:spcPct val="150000"/>
              </a:lnSpc>
              <a:buFont typeface="Wingdings" panose="05000000000000000000" pitchFamily="2" charset="2"/>
              <a:buChar char="ü"/>
            </a:pPr>
            <a:r>
              <a:rPr lang="en-US" sz="2600" dirty="0">
                <a:latin typeface="Verdana" panose="020B0604030504040204" pitchFamily="34" charset="0"/>
                <a:ea typeface="Verdana" panose="020B0604030504040204" pitchFamily="34" charset="0"/>
                <a:cs typeface="Verdana" panose="020B0604030504040204" pitchFamily="34" charset="0"/>
              </a:rPr>
              <a:t>To participate on research life cycle and policies of the institution</a:t>
            </a:r>
          </a:p>
          <a:p>
            <a:pPr lvl="1">
              <a:lnSpc>
                <a:spcPct val="150000"/>
              </a:lnSpc>
              <a:buFont typeface="Wingdings" panose="05000000000000000000" pitchFamily="2" charset="2"/>
              <a:buChar char="ü"/>
            </a:pPr>
            <a:r>
              <a:rPr lang="en-US" sz="2600" dirty="0">
                <a:latin typeface="Verdana" panose="020B0604030504040204" pitchFamily="34" charset="0"/>
                <a:ea typeface="Verdana" panose="020B0604030504040204" pitchFamily="34" charset="0"/>
                <a:cs typeface="Verdana" panose="020B0604030504040204" pitchFamily="34" charset="0"/>
              </a:rPr>
              <a:t>To influence copyright policies</a:t>
            </a:r>
          </a:p>
          <a:p>
            <a:pPr lvl="1">
              <a:buFont typeface="Wingdings" panose="05000000000000000000" pitchFamily="2" charset="2"/>
              <a:buChar char="ü"/>
            </a:pPr>
            <a:endParaRPr lang="en-US" sz="800" dirty="0">
              <a:latin typeface="Verdana" panose="020B0604030504040204" pitchFamily="34" charset="0"/>
              <a:ea typeface="Verdana" panose="020B0604030504040204" pitchFamily="34" charset="0"/>
              <a:cs typeface="Verdana" panose="020B0604030504040204" pitchFamily="34" charset="0"/>
            </a:endParaRPr>
          </a:p>
          <a:p>
            <a:pPr marL="657728" lvl="1" indent="0">
              <a:buNone/>
            </a:pPr>
            <a:endParaRPr lang="en-US" sz="26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ü"/>
            </a:pPr>
            <a:endParaRPr lang="en-US" sz="24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ü"/>
            </a:pPr>
            <a:endParaRPr lang="en-US" sz="24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ü"/>
            </a:pPr>
            <a:endParaRPr lang="en-US" sz="24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ü"/>
            </a:pPr>
            <a:endParaRPr lang="en-US" sz="24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ü"/>
            </a:pP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2585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084" y="619597"/>
            <a:ext cx="10130755" cy="864096"/>
          </a:xfrm>
        </p:spPr>
        <p:txBody>
          <a:bodyPr/>
          <a:lstStyle/>
          <a:p>
            <a:r>
              <a:rPr lang="en-US" sz="3200" dirty="0"/>
              <a:t>RESEARCH INFORMATION MANAGEMENT AT AN ACADEMIC LIBRARY</a:t>
            </a:r>
          </a:p>
        </p:txBody>
      </p:sp>
      <p:sp>
        <p:nvSpPr>
          <p:cNvPr id="3" name="Text Placeholder 2"/>
          <p:cNvSpPr>
            <a:spLocks noGrp="1"/>
          </p:cNvSpPr>
          <p:nvPr>
            <p:ph type="body" sz="quarter" idx="10"/>
          </p:nvPr>
        </p:nvSpPr>
        <p:spPr>
          <a:xfrm>
            <a:off x="325438" y="1700213"/>
            <a:ext cx="11721578" cy="2016125"/>
          </a:xfrm>
        </p:spPr>
        <p:txBody>
          <a:bodyPr/>
          <a:lstStyle/>
          <a:p>
            <a:pPr marL="0" indent="0">
              <a:buNone/>
            </a:pPr>
            <a:endParaRPr lang="en-US" sz="400" dirty="0">
              <a:effectLst>
                <a:outerShdw blurRad="38100" dist="38100" dir="2700000" algn="tl">
                  <a:srgbClr val="000000">
                    <a:alpha val="43137"/>
                  </a:srgbClr>
                </a:outerShdw>
              </a:effectLst>
            </a:endParaRPr>
          </a:p>
          <a:p>
            <a:pPr>
              <a:buFont typeface="Wingdings" panose="05000000000000000000" pitchFamily="2" charset="2"/>
              <a:buChar char="ü"/>
            </a:pPr>
            <a:r>
              <a:rPr lang="en-US" sz="2800" dirty="0">
                <a:effectLst>
                  <a:outerShdw blurRad="38100" dist="38100" dir="2700000" algn="tl">
                    <a:srgbClr val="000000">
                      <a:alpha val="43137"/>
                    </a:srgbClr>
                  </a:outerShdw>
                </a:effectLst>
              </a:rPr>
              <a:t>CONCLUSION</a:t>
            </a:r>
          </a:p>
          <a:p>
            <a:pPr>
              <a:buFont typeface="Wingdings" panose="05000000000000000000" pitchFamily="2" charset="2"/>
              <a:buChar char="ü"/>
            </a:pPr>
            <a:endParaRPr lang="en-US" sz="400" dirty="0">
              <a:effectLst>
                <a:outerShdw blurRad="38100" dist="38100" dir="2700000" algn="tl">
                  <a:srgbClr val="000000">
                    <a:alpha val="43137"/>
                  </a:srgbClr>
                </a:outerShdw>
              </a:effectLst>
            </a:endParaRPr>
          </a:p>
          <a:p>
            <a:pPr>
              <a:lnSpc>
                <a:spcPct val="150000"/>
              </a:lnSpc>
              <a:buFont typeface="Wingdings" panose="05000000000000000000" pitchFamily="2" charset="2"/>
              <a:buChar char="Ø"/>
            </a:pPr>
            <a:r>
              <a:rPr lang="en-US" sz="2800" dirty="0">
                <a:effectLst>
                  <a:outerShdw blurRad="38100" dist="38100" dir="2700000" algn="tl">
                    <a:srgbClr val="000000">
                      <a:alpha val="43137"/>
                    </a:srgbClr>
                  </a:outerShdw>
                </a:effectLst>
              </a:rPr>
              <a:t>Being embedded in the research process allows libraries and library professionals:</a:t>
            </a:r>
          </a:p>
          <a:p>
            <a:pPr lvl="1">
              <a:lnSpc>
                <a:spcPct val="150000"/>
              </a:lnSpc>
              <a:buFont typeface="Wingdings" panose="05000000000000000000" pitchFamily="2" charset="2"/>
              <a:buChar char="ü"/>
            </a:pPr>
            <a:r>
              <a:rPr lang="en-US" sz="2600" dirty="0">
                <a:latin typeface="Verdana" panose="020B0604030504040204" pitchFamily="34" charset="0"/>
                <a:ea typeface="Verdana" panose="020B0604030504040204" pitchFamily="34" charset="0"/>
                <a:cs typeface="Verdana" panose="020B0604030504040204" pitchFamily="34" charset="0"/>
              </a:rPr>
              <a:t>To engage in regional, national and international projects and initiatives</a:t>
            </a:r>
          </a:p>
          <a:p>
            <a:pPr lvl="1">
              <a:lnSpc>
                <a:spcPct val="150000"/>
              </a:lnSpc>
              <a:buFont typeface="Wingdings" panose="05000000000000000000" pitchFamily="2" charset="2"/>
              <a:buChar char="ü"/>
            </a:pPr>
            <a:r>
              <a:rPr lang="en-US" sz="2600" dirty="0">
                <a:latin typeface="Verdana" panose="020B0604030504040204" pitchFamily="34" charset="0"/>
                <a:ea typeface="Verdana" panose="020B0604030504040204" pitchFamily="34" charset="0"/>
                <a:cs typeface="Verdana" panose="020B0604030504040204" pitchFamily="34" charset="0"/>
              </a:rPr>
              <a:t>To act as a partner and not as a support service in learning, teaching and research activities</a:t>
            </a:r>
          </a:p>
          <a:p>
            <a:pPr lvl="1">
              <a:buFont typeface="Wingdings" panose="05000000000000000000" pitchFamily="2" charset="2"/>
              <a:buChar char="ü"/>
            </a:pPr>
            <a:endParaRPr lang="en-US" sz="1200" dirty="0">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ü"/>
            </a:pPr>
            <a:r>
              <a:rPr lang="en-US" sz="2600" dirty="0">
                <a:latin typeface="Verdana" panose="020B0604030504040204" pitchFamily="34" charset="0"/>
                <a:ea typeface="Verdana" panose="020B0604030504040204" pitchFamily="34" charset="0"/>
                <a:cs typeface="Verdana" panose="020B0604030504040204" pitchFamily="34" charset="0"/>
              </a:rPr>
              <a:t>To continuously reinvent the Library</a:t>
            </a:r>
          </a:p>
          <a:p>
            <a:pPr lvl="1">
              <a:buFont typeface="Wingdings" panose="05000000000000000000" pitchFamily="2" charset="2"/>
              <a:buChar char="ü"/>
            </a:pPr>
            <a:endParaRPr lang="en-US" sz="1200" dirty="0">
              <a:latin typeface="Verdana" panose="020B0604030504040204" pitchFamily="34" charset="0"/>
              <a:ea typeface="Verdana" panose="020B0604030504040204" pitchFamily="34" charset="0"/>
              <a:cs typeface="Verdana" panose="020B0604030504040204" pitchFamily="34" charset="0"/>
            </a:endParaRPr>
          </a:p>
          <a:p>
            <a:pPr lvl="1">
              <a:lnSpc>
                <a:spcPct val="150000"/>
              </a:lnSpc>
              <a:buFont typeface="Wingdings" panose="05000000000000000000" pitchFamily="2" charset="2"/>
              <a:buChar char="ü"/>
            </a:pPr>
            <a:r>
              <a:rPr lang="en-US" sz="2600" dirty="0">
                <a:latin typeface="Verdana" panose="020B0604030504040204" pitchFamily="34" charset="0"/>
                <a:ea typeface="Verdana" panose="020B0604030504040204" pitchFamily="34" charset="0"/>
                <a:cs typeface="Verdana" panose="020B0604030504040204" pitchFamily="34" charset="0"/>
              </a:rPr>
              <a:t>To align Library objectives with the organization strategic objectives</a:t>
            </a:r>
          </a:p>
          <a:p>
            <a:pPr lvl="1">
              <a:buFont typeface="Wingdings" panose="05000000000000000000" pitchFamily="2" charset="2"/>
              <a:buChar char="ü"/>
            </a:pPr>
            <a:endParaRPr lang="en-US" sz="800" dirty="0">
              <a:latin typeface="Verdana" panose="020B0604030504040204" pitchFamily="34" charset="0"/>
              <a:ea typeface="Verdana" panose="020B0604030504040204" pitchFamily="34" charset="0"/>
              <a:cs typeface="Verdana" panose="020B0604030504040204" pitchFamily="34" charset="0"/>
            </a:endParaRPr>
          </a:p>
          <a:p>
            <a:pPr lvl="1">
              <a:lnSpc>
                <a:spcPct val="150000"/>
              </a:lnSpc>
              <a:buFont typeface="Wingdings" panose="05000000000000000000" pitchFamily="2" charset="2"/>
              <a:buChar char="ü"/>
            </a:pPr>
            <a:endParaRPr lang="en-US" sz="2600" dirty="0">
              <a:latin typeface="Verdana" panose="020B0604030504040204" pitchFamily="34" charset="0"/>
              <a:ea typeface="Verdana" panose="020B0604030504040204" pitchFamily="34" charset="0"/>
              <a:cs typeface="Verdana" panose="020B0604030504040204" pitchFamily="34" charset="0"/>
            </a:endParaRPr>
          </a:p>
          <a:p>
            <a:pPr>
              <a:lnSpc>
                <a:spcPct val="150000"/>
              </a:lnSpc>
              <a:buFont typeface="Wingdings" panose="05000000000000000000" pitchFamily="2" charset="2"/>
              <a:buChar char="Ø"/>
            </a:pP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5437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Text Placeholder 2"/>
          <p:cNvSpPr>
            <a:spLocks noGrp="1"/>
          </p:cNvSpPr>
          <p:nvPr>
            <p:ph type="body" sz="quarter" idx="10"/>
          </p:nvPr>
        </p:nvSpPr>
        <p:spPr>
          <a:xfrm>
            <a:off x="325418" y="1771725"/>
            <a:ext cx="12297661" cy="7056784"/>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784" y="187549"/>
            <a:ext cx="8280920" cy="8784976"/>
          </a:xfrm>
          <a:prstGeom prst="rect">
            <a:avLst/>
          </a:prstGeom>
        </p:spPr>
      </p:pic>
    </p:spTree>
    <p:extLst>
      <p:ext uri="{BB962C8B-B14F-4D97-AF65-F5344CB8AC3E}">
        <p14:creationId xmlns:p14="http://schemas.microsoft.com/office/powerpoint/2010/main" val="3146999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29792" y="8311903"/>
            <a:ext cx="11017224" cy="369332"/>
          </a:xfrm>
          <a:prstGeom prst="rect">
            <a:avLst/>
          </a:prstGeom>
        </p:spPr>
        <p:txBody>
          <a:bodyPr wrap="square" anchor="t">
            <a:spAutoFit/>
          </a:bodyPr>
          <a:lstStyle/>
          <a:p>
            <a:pPr fontAlgn="base"/>
            <a:r>
              <a:rPr lang="pt-BR" sz="1800" dirty="0">
                <a:solidFill>
                  <a:srgbClr val="000000"/>
                </a:solidFill>
                <a:latin typeface="Verdana"/>
                <a:ea typeface="Verdana"/>
                <a:cs typeface="Verdana"/>
              </a:rPr>
              <a:t>This work is licensed under a creative commons attribution </a:t>
            </a:r>
            <a:r>
              <a:rPr lang="pt-BR" sz="1800" dirty="0">
                <a:solidFill>
                  <a:srgbClr val="000000"/>
                </a:solidFill>
                <a:latin typeface="Verdana"/>
                <a:ea typeface="Verdana"/>
                <a:cs typeface="Verdana"/>
                <a:hlinkClick r:id="rId2"/>
              </a:rPr>
              <a:t>4.0 International License</a:t>
            </a:r>
            <a:r>
              <a:rPr lang="pt-BR" sz="1800" dirty="0">
                <a:solidFill>
                  <a:srgbClr val="002452"/>
                </a:solidFill>
                <a:latin typeface="Verdana"/>
                <a:ea typeface="Verdana"/>
                <a:cs typeface="Verdana"/>
              </a:rPr>
              <a:t>.</a:t>
            </a:r>
          </a:p>
        </p:txBody>
      </p:sp>
      <p:pic>
        <p:nvPicPr>
          <p:cNvPr id="2050" name="Picture 2" descr="Licença Creative Commons" title="alt=&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468" y="7807847"/>
            <a:ext cx="1156459" cy="407389"/>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5"/>
          </p:nvPr>
        </p:nvSpPr>
        <p:spPr>
          <a:xfrm>
            <a:off x="127382" y="4591453"/>
            <a:ext cx="4369198" cy="3805008"/>
          </a:xfrm>
        </p:spPr>
        <p:txBody>
          <a:bodyPr anchor="t"/>
          <a:lstStyle/>
          <a:p>
            <a:r>
              <a:rPr lang="pt-PT" sz="1600" b="1" dirty="0">
                <a:latin typeface="Verdana"/>
                <a:ea typeface="Verdana"/>
                <a:cs typeface="Verdana"/>
              </a:rPr>
              <a:t>Maria João Amante</a:t>
            </a:r>
          </a:p>
          <a:p>
            <a:r>
              <a:rPr lang="pt-PT" sz="1600" dirty="0">
                <a:latin typeface="Verdana"/>
                <a:ea typeface="Verdana"/>
                <a:cs typeface="Verdana"/>
                <a:hlinkClick r:id="rId4"/>
              </a:rPr>
              <a:t>maria.amante@iscte-iul.pt</a:t>
            </a:r>
            <a:r>
              <a:rPr lang="pt-PT" sz="1600" dirty="0">
                <a:latin typeface="Verdana"/>
                <a:ea typeface="Verdana"/>
                <a:cs typeface="Verdana"/>
              </a:rPr>
              <a:t> </a:t>
            </a:r>
          </a:p>
          <a:p>
            <a:r>
              <a:rPr lang="pt-PT" sz="1600" dirty="0">
                <a:latin typeface="Verdana"/>
                <a:ea typeface="Verdana"/>
                <a:cs typeface="Verdana"/>
                <a:hlinkClick r:id="rId5"/>
              </a:rPr>
              <a:t>http://orcid.org/0000-0001-8891-9094</a:t>
            </a:r>
            <a:endParaRPr lang="pt-PT" sz="1600" dirty="0">
              <a:latin typeface="Verdana"/>
              <a:ea typeface="Verdana"/>
              <a:cs typeface="Verdana"/>
            </a:endParaRPr>
          </a:p>
          <a:p>
            <a:endParaRPr lang="pt-PT" sz="800" b="1" dirty="0">
              <a:latin typeface="Verdana"/>
              <a:ea typeface="Verdana"/>
              <a:cs typeface="Verdana"/>
            </a:endParaRPr>
          </a:p>
          <a:p>
            <a:r>
              <a:rPr lang="pt-PT" sz="1600" b="1" dirty="0">
                <a:latin typeface="Verdana"/>
                <a:ea typeface="Verdana"/>
                <a:cs typeface="Verdana"/>
              </a:rPr>
              <a:t>Clara Parente Boavida</a:t>
            </a:r>
            <a:endParaRPr lang="en-US" sz="1600" b="1" dirty="0"/>
          </a:p>
          <a:p>
            <a:r>
              <a:rPr lang="pt-PT" sz="1600" dirty="0">
                <a:latin typeface="Verdana"/>
                <a:ea typeface="Verdana"/>
                <a:cs typeface="Verdana"/>
                <a:hlinkClick r:id="rId6"/>
              </a:rPr>
              <a:t>clara.boavida@iscte-iul.pt</a:t>
            </a:r>
            <a:r>
              <a:rPr lang="pt-PT" sz="1600" dirty="0">
                <a:latin typeface="Verdana"/>
                <a:ea typeface="Verdana"/>
                <a:cs typeface="Verdana"/>
              </a:rPr>
              <a:t> </a:t>
            </a:r>
          </a:p>
          <a:p>
            <a:r>
              <a:rPr lang="pt-PT" sz="1600" dirty="0">
                <a:latin typeface="Verdana"/>
                <a:ea typeface="Verdana"/>
                <a:cs typeface="Verdana"/>
                <a:hlinkClick r:id="rId7"/>
              </a:rPr>
              <a:t>http://orcid.org/0000-0002-4837-6395</a:t>
            </a:r>
            <a:br>
              <a:rPr lang="pt-PT" sz="1600" dirty="0">
                <a:latin typeface="Verdana"/>
                <a:ea typeface="Verdana"/>
                <a:cs typeface="Verdana"/>
                <a:hlinkClick r:id="rId7"/>
              </a:rPr>
            </a:br>
            <a:endParaRPr lang="pt-PT" sz="1600" dirty="0">
              <a:hlinkClick r:id="rId7"/>
            </a:endParaRPr>
          </a:p>
          <a:p>
            <a:r>
              <a:rPr lang="pt-PT" sz="1600" b="1" dirty="0">
                <a:latin typeface="Verdana"/>
                <a:ea typeface="Verdana"/>
                <a:cs typeface="Verdana"/>
              </a:rPr>
              <a:t>João Dias</a:t>
            </a:r>
            <a:endParaRPr lang="pt-PT" sz="1600" b="1" dirty="0"/>
          </a:p>
          <a:p>
            <a:r>
              <a:rPr lang="pt-PT" sz="1600" dirty="0">
                <a:latin typeface="Verdana"/>
                <a:ea typeface="Verdana"/>
                <a:cs typeface="Verdana"/>
                <a:hlinkClick r:id="rId8"/>
              </a:rPr>
              <a:t>joao.carlos.dias@iscte-iul.pt</a:t>
            </a:r>
            <a:r>
              <a:rPr lang="pt-PT" sz="1600" dirty="0">
                <a:latin typeface="Verdana"/>
                <a:ea typeface="Verdana"/>
                <a:cs typeface="Verdana"/>
              </a:rPr>
              <a:t> </a:t>
            </a:r>
          </a:p>
          <a:p>
            <a:r>
              <a:rPr lang="pt-PT" sz="1600" dirty="0">
                <a:latin typeface="Verdana"/>
                <a:ea typeface="Verdana"/>
                <a:cs typeface="Verdana"/>
                <a:hlinkClick r:id="rId9"/>
              </a:rPr>
              <a:t>http://orcid.org/0000-0002-0751-837X</a:t>
            </a:r>
            <a:br>
              <a:rPr lang="pt-PT" sz="1600" dirty="0">
                <a:latin typeface="Verdana"/>
                <a:ea typeface="Verdana"/>
                <a:cs typeface="Verdana"/>
                <a:hlinkClick r:id="rId9"/>
              </a:rPr>
            </a:br>
            <a:endParaRPr lang="pt-PT" sz="1600" dirty="0"/>
          </a:p>
          <a:p>
            <a:endParaRPr lang="pt-PT" dirty="0"/>
          </a:p>
        </p:txBody>
      </p:sp>
      <p:sp>
        <p:nvSpPr>
          <p:cNvPr id="2" name="Text Placeholder 1"/>
          <p:cNvSpPr>
            <a:spLocks noGrp="1"/>
          </p:cNvSpPr>
          <p:nvPr>
            <p:ph type="body" sz="quarter" idx="13"/>
          </p:nvPr>
        </p:nvSpPr>
        <p:spPr>
          <a:xfrm>
            <a:off x="2806651" y="630583"/>
            <a:ext cx="6913562" cy="1152128"/>
          </a:xfrm>
        </p:spPr>
        <p:txBody>
          <a:bodyPr anchor="t"/>
          <a:lstStyle/>
          <a:p>
            <a:endParaRPr lang="pt-PT" sz="3800" b="1" dirty="0">
              <a:solidFill>
                <a:srgbClr val="0070C0"/>
              </a:solidFill>
            </a:endParaRPr>
          </a:p>
        </p:txBody>
      </p:sp>
      <p:pic>
        <p:nvPicPr>
          <p:cNvPr id="6" name="Content Placeholder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42160" y="1492587"/>
            <a:ext cx="8496944" cy="6315259"/>
          </a:xfrm>
          <a:prstGeom prst="rect">
            <a:avLst/>
          </a:prstGeom>
        </p:spPr>
      </p:pic>
    </p:spTree>
    <p:extLst>
      <p:ext uri="{BB962C8B-B14F-4D97-AF65-F5344CB8AC3E}">
        <p14:creationId xmlns:p14="http://schemas.microsoft.com/office/powerpoint/2010/main" val="879687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084" y="619597"/>
            <a:ext cx="10562803" cy="864096"/>
          </a:xfrm>
        </p:spPr>
        <p:txBody>
          <a:bodyPr/>
          <a:lstStyle/>
          <a:p>
            <a:r>
              <a:rPr lang="pt-PT" sz="3200" b="0" dirty="0">
                <a:latin typeface="Verdana"/>
                <a:ea typeface="Verdana"/>
                <a:cs typeface="Verdana"/>
              </a:rPr>
              <a:t>MANAGING RESEARCH INFORMATION AT AN ACADEMIC LIBRARY</a:t>
            </a:r>
            <a:endParaRPr lang="en-US" sz="3200" dirty="0"/>
          </a:p>
        </p:txBody>
      </p:sp>
      <p:sp>
        <p:nvSpPr>
          <p:cNvPr id="3" name="Text Placeholder 2"/>
          <p:cNvSpPr>
            <a:spLocks noGrp="1"/>
          </p:cNvSpPr>
          <p:nvPr>
            <p:ph type="body" sz="quarter" idx="10"/>
          </p:nvPr>
        </p:nvSpPr>
        <p:spPr>
          <a:xfrm>
            <a:off x="325438" y="1700214"/>
            <a:ext cx="12297642" cy="1799704"/>
          </a:xfrm>
        </p:spPr>
        <p:txBody>
          <a:bodyPr/>
          <a:lstStyle/>
          <a:p>
            <a:pPr marL="0" indent="0">
              <a:buNone/>
            </a:pPr>
            <a:endParaRPr lang="en-US" dirty="0"/>
          </a:p>
          <a:p>
            <a:pPr>
              <a:buFont typeface="Wingdings" panose="05000000000000000000" pitchFamily="2" charset="2"/>
              <a:buChar char="ü"/>
            </a:pPr>
            <a:r>
              <a:rPr lang="en-US" sz="2800" dirty="0">
                <a:effectLst>
                  <a:outerShdw blurRad="38100" dist="38100" dir="2700000" algn="tl">
                    <a:srgbClr val="000000">
                      <a:alpha val="43137"/>
                    </a:srgbClr>
                  </a:outerShdw>
                </a:effectLst>
              </a:rPr>
              <a:t>MISSION</a:t>
            </a:r>
          </a:p>
          <a:p>
            <a:pPr>
              <a:buFont typeface="Wingdings" panose="05000000000000000000" pitchFamily="2" charset="2"/>
              <a:buChar char="ü"/>
            </a:pPr>
            <a:endParaRPr lang="en-US" sz="1000" dirty="0"/>
          </a:p>
          <a:p>
            <a:pPr marL="0" indent="0">
              <a:lnSpc>
                <a:spcPct val="150000"/>
              </a:lnSpc>
              <a:buNone/>
            </a:pPr>
            <a:r>
              <a:rPr lang="en-US" sz="2800" dirty="0"/>
              <a:t>Powering Sustainable Knowledge in the Digital Age</a:t>
            </a:r>
          </a:p>
          <a:p>
            <a:pPr marL="0" indent="0">
              <a:lnSpc>
                <a:spcPct val="150000"/>
              </a:lnSpc>
              <a:buNone/>
            </a:pPr>
            <a:endParaRPr lang="en-US" sz="1000" dirty="0"/>
          </a:p>
          <a:p>
            <a:pPr>
              <a:lnSpc>
                <a:spcPct val="150000"/>
              </a:lnSpc>
              <a:buFont typeface="Wingdings" panose="05000000000000000000" pitchFamily="2" charset="2"/>
              <a:buChar char="ü"/>
            </a:pPr>
            <a:r>
              <a:rPr lang="en-US" sz="2800" dirty="0">
                <a:effectLst>
                  <a:outerShdw blurRad="38100" dist="38100" dir="2700000" algn="tl">
                    <a:srgbClr val="000000">
                      <a:alpha val="43137"/>
                    </a:srgbClr>
                  </a:outerShdw>
                </a:effectLst>
              </a:rPr>
              <a:t>VALUES</a:t>
            </a:r>
          </a:p>
          <a:p>
            <a:pPr marL="0" indent="0">
              <a:lnSpc>
                <a:spcPct val="150000"/>
              </a:lnSpc>
              <a:buNone/>
            </a:pPr>
            <a:r>
              <a:rPr lang="en-US" sz="2800" i="1" dirty="0"/>
              <a:t>Collaboration and Inclusivity</a:t>
            </a:r>
          </a:p>
          <a:p>
            <a:pPr lvl="1">
              <a:lnSpc>
                <a:spcPct val="150000"/>
              </a:lnSpc>
              <a:buFont typeface="Wingdings" panose="05000000000000000000" pitchFamily="2" charset="2"/>
              <a:buChar char="Ø"/>
            </a:pPr>
            <a:r>
              <a:rPr lang="en-US" sz="2400" dirty="0">
                <a:latin typeface="Verdana" panose="020B0604030504040204" pitchFamily="34" charset="0"/>
                <a:ea typeface="Verdana" panose="020B0604030504040204" pitchFamily="34" charset="0"/>
                <a:cs typeface="Verdana" panose="020B0604030504040204" pitchFamily="34" charset="0"/>
              </a:rPr>
              <a:t>High-quality services for all users</a:t>
            </a:r>
          </a:p>
          <a:p>
            <a:pPr lvl="1">
              <a:lnSpc>
                <a:spcPct val="150000"/>
              </a:lnSpc>
              <a:buFont typeface="Wingdings" panose="05000000000000000000" pitchFamily="2" charset="2"/>
              <a:buChar char="Ø"/>
            </a:pPr>
            <a:r>
              <a:rPr lang="en-US" sz="2400" dirty="0">
                <a:latin typeface="Verdana" panose="020B0604030504040204" pitchFamily="34" charset="0"/>
                <a:ea typeface="Verdana" panose="020B0604030504040204" pitchFamily="34" charset="0"/>
                <a:cs typeface="Verdana" panose="020B0604030504040204" pitchFamily="34" charset="0"/>
              </a:rPr>
              <a:t>Intellectual freedom and access to scholarship</a:t>
            </a:r>
          </a:p>
          <a:p>
            <a:pPr lvl="1">
              <a:lnSpc>
                <a:spcPct val="150000"/>
              </a:lnSpc>
              <a:buFont typeface="Wingdings" panose="05000000000000000000" pitchFamily="2" charset="2"/>
              <a:buChar char="Ø"/>
            </a:pPr>
            <a:r>
              <a:rPr lang="en-US" sz="2400" dirty="0">
                <a:latin typeface="Verdana" panose="020B0604030504040204" pitchFamily="34" charset="0"/>
                <a:ea typeface="Verdana" panose="020B0604030504040204" pitchFamily="34" charset="0"/>
                <a:cs typeface="Verdana" panose="020B0604030504040204" pitchFamily="34" charset="0"/>
              </a:rPr>
              <a:t>Collaboration with partners at all levels</a:t>
            </a:r>
          </a:p>
          <a:p>
            <a:pPr lvl="1">
              <a:lnSpc>
                <a:spcPct val="150000"/>
              </a:lnSpc>
              <a:buFont typeface="Wingdings" panose="05000000000000000000" pitchFamily="2" charset="2"/>
              <a:buChar char="Ø"/>
            </a:pPr>
            <a:r>
              <a:rPr lang="en-US" sz="2400" dirty="0">
                <a:latin typeface="Verdana" panose="020B0604030504040204" pitchFamily="34" charset="0"/>
                <a:ea typeface="Verdana" panose="020B0604030504040204" pitchFamily="34" charset="0"/>
                <a:cs typeface="Verdana" panose="020B0604030504040204" pitchFamily="34" charset="0"/>
              </a:rPr>
              <a:t>Stewardship of collections and institutional resources (all formats)</a:t>
            </a:r>
          </a:p>
          <a:p>
            <a:pPr lvl="1">
              <a:lnSpc>
                <a:spcPct val="150000"/>
              </a:lnSpc>
              <a:buFont typeface="Wingdings" panose="05000000000000000000" pitchFamily="2" charset="2"/>
              <a:buChar char="Ø"/>
            </a:pPr>
            <a:r>
              <a:rPr lang="en-US" sz="2400" dirty="0">
                <a:latin typeface="Verdana" panose="020B0604030504040204" pitchFamily="34" charset="0"/>
                <a:ea typeface="Verdana" panose="020B0604030504040204" pitchFamily="34" charset="0"/>
                <a:cs typeface="Verdana" panose="020B0604030504040204" pitchFamily="34" charset="0"/>
              </a:rPr>
              <a:t>Innovation and a willingness to embrace opportunities for change</a:t>
            </a:r>
          </a:p>
          <a:p>
            <a:pPr lvl="1">
              <a:lnSpc>
                <a:spcPct val="150000"/>
              </a:lnSpc>
              <a:buFont typeface="Wingdings" panose="05000000000000000000" pitchFamily="2" charset="2"/>
              <a:buChar char="Ø"/>
            </a:pPr>
            <a:r>
              <a:rPr lang="en-US" sz="2400" dirty="0">
                <a:latin typeface="Verdana" panose="020B0604030504040204" pitchFamily="34" charset="0"/>
                <a:ea typeface="Verdana" panose="020B0604030504040204" pitchFamily="34" charset="0"/>
                <a:cs typeface="Verdana" panose="020B0604030504040204" pitchFamily="34" charset="0"/>
              </a:rPr>
              <a:t>Inclusivity and equality of opportunities for all users</a:t>
            </a:r>
          </a:p>
          <a:p>
            <a:pPr>
              <a:lnSpc>
                <a:spcPct val="150000"/>
              </a:lnSpc>
              <a:buFont typeface="Wingdings" panose="05000000000000000000" pitchFamily="2" charset="2"/>
              <a:buChar char="Ø"/>
            </a:pPr>
            <a:endParaRPr lang="en-US" dirty="0"/>
          </a:p>
          <a:p>
            <a:pPr marL="0" indent="0">
              <a:lnSpc>
                <a:spcPct val="150000"/>
              </a:lnSpc>
              <a:buNone/>
            </a:pPr>
            <a:endParaRPr lang="en-US" sz="2800" dirty="0"/>
          </a:p>
        </p:txBody>
      </p:sp>
    </p:spTree>
    <p:extLst>
      <p:ext uri="{BB962C8B-B14F-4D97-AF65-F5344CB8AC3E}">
        <p14:creationId xmlns:p14="http://schemas.microsoft.com/office/powerpoint/2010/main" val="2461079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084" y="619597"/>
            <a:ext cx="10562803" cy="864096"/>
          </a:xfrm>
        </p:spPr>
        <p:txBody>
          <a:bodyPr/>
          <a:lstStyle/>
          <a:p>
            <a:r>
              <a:rPr lang="pt-PT" sz="3200" b="0" dirty="0">
                <a:latin typeface="Verdana"/>
                <a:ea typeface="Verdana"/>
                <a:cs typeface="Verdana"/>
              </a:rPr>
              <a:t>MANAGING RESEARCH INFORMATION AT AN ACADEMIC LIBRARY</a:t>
            </a:r>
            <a:endParaRPr lang="en-US" sz="3200" dirty="0"/>
          </a:p>
        </p:txBody>
      </p:sp>
      <p:sp>
        <p:nvSpPr>
          <p:cNvPr id="3" name="Text Placeholder 2"/>
          <p:cNvSpPr>
            <a:spLocks noGrp="1"/>
          </p:cNvSpPr>
          <p:nvPr>
            <p:ph type="body" sz="quarter" idx="10"/>
          </p:nvPr>
        </p:nvSpPr>
        <p:spPr>
          <a:xfrm>
            <a:off x="325438" y="1700213"/>
            <a:ext cx="12297642" cy="2016125"/>
          </a:xfrm>
        </p:spPr>
        <p:txBody>
          <a:bodyPr/>
          <a:lstStyle/>
          <a:p>
            <a:pPr marL="0" indent="0">
              <a:buNone/>
            </a:pPr>
            <a:endParaRPr lang="en-US" dirty="0"/>
          </a:p>
          <a:p>
            <a:pPr marL="0" indent="0">
              <a:lnSpc>
                <a:spcPct val="150000"/>
              </a:lnSpc>
              <a:buNone/>
            </a:pPr>
            <a:endParaRPr lang="en-US" sz="2800" dirty="0"/>
          </a:p>
          <a:p>
            <a:pPr marL="0" indent="0">
              <a:lnSpc>
                <a:spcPct val="150000"/>
              </a:lnSpc>
              <a:buNone/>
            </a:pPr>
            <a:r>
              <a:rPr lang="en-US" sz="3200" dirty="0"/>
              <a:t>“… libraries are positioned as a hub around which researchers, collections and service development come together.”</a:t>
            </a:r>
          </a:p>
          <a:p>
            <a:pPr marL="0" indent="0">
              <a:lnSpc>
                <a:spcPct val="150000"/>
              </a:lnSpc>
              <a:buNone/>
            </a:pPr>
            <a:r>
              <a:rPr lang="en-US" sz="2800" dirty="0"/>
              <a:t>                      Kristina </a:t>
            </a:r>
            <a:r>
              <a:rPr lang="en-US" sz="2800" dirty="0" err="1"/>
              <a:t>Hourmia-Poutanan</a:t>
            </a:r>
            <a:r>
              <a:rPr lang="en-US" sz="2800" dirty="0"/>
              <a:t> (LIBER President)</a:t>
            </a:r>
          </a:p>
          <a:p>
            <a:pPr marL="0" indent="0">
              <a:lnSpc>
                <a:spcPct val="150000"/>
              </a:lnSpc>
              <a:buNone/>
            </a:pPr>
            <a:endParaRPr lang="en-US" sz="2800" dirty="0"/>
          </a:p>
          <a:p>
            <a:pPr marL="0" indent="0">
              <a:lnSpc>
                <a:spcPct val="150000"/>
              </a:lnSpc>
              <a:buNone/>
            </a:pPr>
            <a:r>
              <a:rPr lang="en-US" i="1" dirty="0"/>
              <a:t>Research Libraries Powering Sustainable Knowledge in the Digital Age: LIBER Europe Strategy 2018 – 2022 </a:t>
            </a:r>
            <a:r>
              <a:rPr lang="en-US" dirty="0"/>
              <a:t>(The Hague, 16 November,2017)</a:t>
            </a:r>
          </a:p>
          <a:p>
            <a:pPr marL="0" indent="0">
              <a:lnSpc>
                <a:spcPct val="150000"/>
              </a:lnSpc>
              <a:buNone/>
            </a:pPr>
            <a:r>
              <a:rPr lang="en-US" sz="2800" dirty="0"/>
              <a:t>            </a:t>
            </a:r>
          </a:p>
        </p:txBody>
      </p:sp>
    </p:spTree>
    <p:extLst>
      <p:ext uri="{BB962C8B-B14F-4D97-AF65-F5344CB8AC3E}">
        <p14:creationId xmlns:p14="http://schemas.microsoft.com/office/powerpoint/2010/main" val="351935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084" y="619597"/>
            <a:ext cx="10562803" cy="864096"/>
          </a:xfrm>
        </p:spPr>
        <p:txBody>
          <a:bodyPr/>
          <a:lstStyle/>
          <a:p>
            <a:r>
              <a:rPr lang="pt-PT" sz="3200" b="0" dirty="0">
                <a:latin typeface="Verdana"/>
                <a:ea typeface="Verdana"/>
                <a:cs typeface="Verdana"/>
              </a:rPr>
              <a:t>MANAGING RESEARCH INFORMATION AT AN </a:t>
            </a:r>
            <a:br>
              <a:rPr lang="pt-PT" sz="3200" b="0" dirty="0">
                <a:latin typeface="Verdana"/>
                <a:ea typeface="Verdana"/>
                <a:cs typeface="Verdana"/>
              </a:rPr>
            </a:br>
            <a:r>
              <a:rPr lang="pt-PT" sz="3200" b="0" dirty="0">
                <a:latin typeface="Verdana"/>
                <a:ea typeface="Verdana"/>
                <a:cs typeface="Verdana"/>
              </a:rPr>
              <a:t>ACADEMIC LIBRARY</a:t>
            </a:r>
            <a:endParaRPr lang="en-US" sz="3200" dirty="0"/>
          </a:p>
        </p:txBody>
      </p:sp>
      <p:sp>
        <p:nvSpPr>
          <p:cNvPr id="3" name="Text Placeholder 2"/>
          <p:cNvSpPr>
            <a:spLocks noGrp="1"/>
          </p:cNvSpPr>
          <p:nvPr>
            <p:ph type="body" sz="quarter" idx="10"/>
          </p:nvPr>
        </p:nvSpPr>
        <p:spPr>
          <a:xfrm>
            <a:off x="325438" y="1700213"/>
            <a:ext cx="11289530" cy="2016125"/>
          </a:xfrm>
        </p:spPr>
        <p:txBody>
          <a:bodyPr/>
          <a:lstStyle/>
          <a:p>
            <a:pPr marL="0" indent="0">
              <a:buNone/>
            </a:pPr>
            <a:endParaRPr lang="en-US" dirty="0"/>
          </a:p>
          <a:p>
            <a:pPr>
              <a:lnSpc>
                <a:spcPct val="150000"/>
              </a:lnSpc>
              <a:buFont typeface="Wingdings" panose="05000000000000000000" pitchFamily="2" charset="2"/>
              <a:buChar char="ü"/>
            </a:pPr>
            <a:r>
              <a:rPr lang="en-US" sz="2800" dirty="0">
                <a:effectLst>
                  <a:outerShdw blurRad="38100" dist="38100" dir="2700000" algn="tl">
                    <a:srgbClr val="000000">
                      <a:alpha val="43137"/>
                    </a:srgbClr>
                  </a:outerShdw>
                </a:effectLst>
              </a:rPr>
              <a:t>CHALLENGES (Major Advancements)</a:t>
            </a:r>
          </a:p>
          <a:p>
            <a:pPr>
              <a:lnSpc>
                <a:spcPct val="150000"/>
              </a:lnSpc>
              <a:buFont typeface="Wingdings" panose="05000000000000000000" pitchFamily="2" charset="2"/>
              <a:buChar char="ü"/>
            </a:pPr>
            <a:endParaRPr lang="en-US" sz="2800" dirty="0">
              <a:effectLst>
                <a:outerShdw blurRad="38100" dist="38100" dir="2700000" algn="tl">
                  <a:srgbClr val="000000">
                    <a:alpha val="43137"/>
                  </a:srgbClr>
                </a:outerShdw>
              </a:effectLst>
            </a:endParaRPr>
          </a:p>
          <a:p>
            <a:pPr lvl="1">
              <a:lnSpc>
                <a:spcPct val="200000"/>
              </a:lnSpc>
              <a:buFont typeface="Wingdings" panose="05000000000000000000" pitchFamily="2" charset="2"/>
              <a:buChar char="Ø"/>
            </a:pPr>
            <a:r>
              <a:rPr lang="en-US" sz="2800" dirty="0">
                <a:latin typeface="Verdana" panose="020B0604030504040204" pitchFamily="34" charset="0"/>
                <a:ea typeface="Verdana" panose="020B0604030504040204" pitchFamily="34" charset="0"/>
                <a:cs typeface="Verdana" panose="020B0604030504040204" pitchFamily="34" charset="0"/>
              </a:rPr>
              <a:t>Innovative scholarship communication </a:t>
            </a:r>
          </a:p>
          <a:p>
            <a:pPr lvl="1">
              <a:lnSpc>
                <a:spcPct val="200000"/>
              </a:lnSpc>
              <a:buFont typeface="Wingdings" panose="05000000000000000000" pitchFamily="2" charset="2"/>
              <a:buChar char="Ø"/>
            </a:pPr>
            <a:r>
              <a:rPr lang="en-US" sz="2800" dirty="0">
                <a:latin typeface="Verdana" panose="020B0604030504040204" pitchFamily="34" charset="0"/>
                <a:ea typeface="Verdana" panose="020B0604030504040204" pitchFamily="34" charset="0"/>
                <a:cs typeface="Verdana" panose="020B0604030504040204" pitchFamily="34" charset="0"/>
              </a:rPr>
              <a:t>Digital skills and services</a:t>
            </a:r>
          </a:p>
          <a:p>
            <a:pPr lvl="1">
              <a:lnSpc>
                <a:spcPct val="200000"/>
              </a:lnSpc>
              <a:buFont typeface="Wingdings" panose="05000000000000000000" pitchFamily="2" charset="2"/>
              <a:buChar char="Ø"/>
            </a:pPr>
            <a:r>
              <a:rPr lang="en-US" sz="2800" dirty="0">
                <a:latin typeface="Verdana" panose="020B0604030504040204" pitchFamily="34" charset="0"/>
                <a:ea typeface="Verdana" panose="020B0604030504040204" pitchFamily="34" charset="0"/>
                <a:cs typeface="Verdana" panose="020B0604030504040204" pitchFamily="34" charset="0"/>
              </a:rPr>
              <a:t>Research infrastructures</a:t>
            </a:r>
          </a:p>
          <a:p>
            <a:pPr lvl="1">
              <a:lnSpc>
                <a:spcPct val="150000"/>
              </a:lnSpc>
              <a:buFont typeface="Wingdings" panose="05000000000000000000" pitchFamily="2" charset="2"/>
              <a:buChar char="Ø"/>
            </a:pPr>
            <a:endParaRPr lang="en-US" sz="2400" dirty="0">
              <a:latin typeface="Verdana" panose="020B0604030504040204" pitchFamily="34" charset="0"/>
              <a:ea typeface="Verdana" panose="020B0604030504040204" pitchFamily="34" charset="0"/>
              <a:cs typeface="Verdana" panose="020B0604030504040204" pitchFamily="34" charset="0"/>
            </a:endParaRPr>
          </a:p>
          <a:p>
            <a:pPr lvl="1">
              <a:lnSpc>
                <a:spcPct val="150000"/>
              </a:lnSpc>
              <a:buFont typeface="Wingdings" panose="05000000000000000000" pitchFamily="2" charset="2"/>
              <a:buChar char="Ø"/>
            </a:pPr>
            <a:endParaRPr lang="en-US" sz="2400" dirty="0">
              <a:latin typeface="Verdana" panose="020B0604030504040204" pitchFamily="34" charset="0"/>
              <a:ea typeface="Verdana" panose="020B0604030504040204" pitchFamily="34" charset="0"/>
              <a:cs typeface="Verdana" panose="020B0604030504040204" pitchFamily="34" charset="0"/>
            </a:endParaRPr>
          </a:p>
          <a:p>
            <a:pPr lvl="1">
              <a:lnSpc>
                <a:spcPct val="150000"/>
              </a:lnSpc>
              <a:buFont typeface="Wingdings" panose="05000000000000000000" pitchFamily="2" charset="2"/>
              <a:buChar char="Ø"/>
            </a:pPr>
            <a:endParaRPr lang="en-US" sz="2400" dirty="0">
              <a:latin typeface="Verdana" panose="020B0604030504040204" pitchFamily="34" charset="0"/>
              <a:ea typeface="Verdana" panose="020B0604030504040204" pitchFamily="34" charset="0"/>
              <a:cs typeface="Verdana" panose="020B0604030504040204" pitchFamily="34" charset="0"/>
            </a:endParaRPr>
          </a:p>
          <a:p>
            <a:pPr>
              <a:lnSpc>
                <a:spcPct val="150000"/>
              </a:lnSpc>
              <a:buFont typeface="Wingdings" panose="05000000000000000000" pitchFamily="2" charset="2"/>
              <a:buChar char="ü"/>
            </a:pPr>
            <a:endParaRPr lang="en-US" sz="2800" dirty="0">
              <a:effectLst>
                <a:outerShdw blurRad="38100" dist="38100" dir="2700000" algn="tl">
                  <a:srgbClr val="000000">
                    <a:alpha val="43137"/>
                  </a:srgbClr>
                </a:outerShdw>
              </a:effectLst>
            </a:endParaRPr>
          </a:p>
          <a:p>
            <a:pPr>
              <a:lnSpc>
                <a:spcPct val="150000"/>
              </a:lnSpc>
              <a:buFont typeface="Wingdings" panose="05000000000000000000" pitchFamily="2" charset="2"/>
              <a:buChar char="ü"/>
            </a:pP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735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3B5C0-6792-442E-AAD6-660700199F04}"/>
              </a:ext>
            </a:extLst>
          </p:cNvPr>
          <p:cNvSpPr>
            <a:spLocks noGrp="1"/>
          </p:cNvSpPr>
          <p:nvPr>
            <p:ph type="ctrTitle"/>
          </p:nvPr>
        </p:nvSpPr>
        <p:spPr>
          <a:xfrm>
            <a:off x="332085" y="619597"/>
            <a:ext cx="11084296" cy="864096"/>
          </a:xfrm>
        </p:spPr>
        <p:txBody>
          <a:bodyPr anchor="t"/>
          <a:lstStyle/>
          <a:p>
            <a:r>
              <a:rPr lang="pt-PT" sz="3200" b="0" dirty="0">
                <a:latin typeface="Verdana"/>
                <a:ea typeface="Verdana"/>
                <a:cs typeface="Verdana"/>
              </a:rPr>
              <a:t>MANAGING RESEARCH INFORMATION AT AN ACADEMIC LIBRARY</a:t>
            </a:r>
            <a:endParaRPr lang="en-US" sz="3000" b="0" dirty="0">
              <a:latin typeface="Verdana"/>
              <a:ea typeface="Verdana"/>
              <a:cs typeface="Verdana"/>
            </a:endParaRPr>
          </a:p>
        </p:txBody>
      </p:sp>
      <p:pic>
        <p:nvPicPr>
          <p:cNvPr id="6" name="Picture 5">
            <a:extLst>
              <a:ext uri="{FF2B5EF4-FFF2-40B4-BE49-F238E27FC236}">
                <a16:creationId xmlns:a16="http://schemas.microsoft.com/office/drawing/2014/main" id="{980FC357-DD4E-4707-BF74-7D99D8CD8BF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14254" y="1699717"/>
            <a:ext cx="10376291" cy="7145131"/>
          </a:xfrm>
          <a:prstGeom prst="rect">
            <a:avLst/>
          </a:prstGeom>
        </p:spPr>
      </p:pic>
      <p:sp>
        <p:nvSpPr>
          <p:cNvPr id="3" name="TextBox 2"/>
          <p:cNvSpPr txBox="1"/>
          <p:nvPr/>
        </p:nvSpPr>
        <p:spPr>
          <a:xfrm>
            <a:off x="8158584" y="8108429"/>
            <a:ext cx="4536504" cy="338554"/>
          </a:xfrm>
          <a:prstGeom prst="rect">
            <a:avLst/>
          </a:prstGeom>
          <a:noFill/>
        </p:spPr>
        <p:txBody>
          <a:bodyPr wrap="square" rtlCol="0">
            <a:spAutoFit/>
          </a:bodyPr>
          <a:lstStyle/>
          <a:p>
            <a:pPr lvl="1"/>
            <a:r>
              <a:rPr lang="en-US" sz="1600" i="1" dirty="0">
                <a:latin typeface="Verdana" panose="020B0604030504040204" pitchFamily="34" charset="0"/>
                <a:ea typeface="Verdana" panose="020B0604030504040204" pitchFamily="34" charset="0"/>
                <a:cs typeface="Verdana" panose="020B0604030504040204" pitchFamily="34" charset="0"/>
              </a:rPr>
              <a:t>LIBER Europe Strategy 2018 -2022</a:t>
            </a:r>
          </a:p>
        </p:txBody>
      </p:sp>
    </p:spTree>
    <p:extLst>
      <p:ext uri="{BB962C8B-B14F-4D97-AF65-F5344CB8AC3E}">
        <p14:creationId xmlns:p14="http://schemas.microsoft.com/office/powerpoint/2010/main" val="4225990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084" y="619597"/>
            <a:ext cx="10706819" cy="864096"/>
          </a:xfrm>
        </p:spPr>
        <p:txBody>
          <a:bodyPr/>
          <a:lstStyle/>
          <a:p>
            <a:r>
              <a:rPr lang="pt-PT" sz="3200" b="0" dirty="0">
                <a:latin typeface="Verdana"/>
                <a:ea typeface="Verdana"/>
                <a:cs typeface="Verdana"/>
              </a:rPr>
              <a:t>MANAGING RESEARCH INFORMATION AT AN ACADEMIC LIBRARY</a:t>
            </a:r>
            <a:endParaRPr lang="en-US" sz="3200" dirty="0"/>
          </a:p>
        </p:txBody>
      </p:sp>
      <p:sp>
        <p:nvSpPr>
          <p:cNvPr id="3" name="Text Placeholder 2"/>
          <p:cNvSpPr>
            <a:spLocks noGrp="1"/>
          </p:cNvSpPr>
          <p:nvPr>
            <p:ph type="body" sz="quarter" idx="10"/>
          </p:nvPr>
        </p:nvSpPr>
        <p:spPr>
          <a:xfrm>
            <a:off x="325438" y="1700213"/>
            <a:ext cx="11649570" cy="2016125"/>
          </a:xfrm>
        </p:spPr>
        <p:txBody>
          <a:bodyPr/>
          <a:lstStyle/>
          <a:p>
            <a:pPr marL="0" indent="0">
              <a:buNone/>
            </a:pPr>
            <a:endParaRPr lang="en-US" sz="1000" dirty="0"/>
          </a:p>
          <a:p>
            <a:pPr>
              <a:buFont typeface="Wingdings" panose="05000000000000000000" pitchFamily="2" charset="2"/>
              <a:buChar char="ü"/>
            </a:pPr>
            <a:r>
              <a:rPr lang="en-US" sz="2800" dirty="0">
                <a:effectLst>
                  <a:outerShdw blurRad="38100" dist="38100" dir="2700000" algn="tl">
                    <a:srgbClr val="000000">
                      <a:alpha val="43137"/>
                    </a:srgbClr>
                  </a:outerShdw>
                </a:effectLst>
              </a:rPr>
              <a:t>Powering Sustainable Knowledge in the Digital Age implies:</a:t>
            </a:r>
          </a:p>
          <a:p>
            <a:pPr>
              <a:buFont typeface="Wingdings" panose="05000000000000000000" pitchFamily="2" charset="2"/>
              <a:buChar char="ü"/>
            </a:pPr>
            <a:endParaRPr lang="en-US" sz="800" dirty="0">
              <a:effectLst>
                <a:outerShdw blurRad="38100" dist="38100" dir="2700000" algn="tl">
                  <a:srgbClr val="000000">
                    <a:alpha val="43137"/>
                  </a:srgbClr>
                </a:outerShdw>
              </a:effectLst>
            </a:endParaRPr>
          </a:p>
          <a:p>
            <a:pPr lvl="1">
              <a:buFont typeface="Wingdings" panose="05000000000000000000" pitchFamily="2" charset="2"/>
              <a:buChar char="Ø"/>
            </a:pPr>
            <a:endParaRPr lang="en-US" sz="1200" dirty="0">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Ø"/>
            </a:pPr>
            <a:r>
              <a:rPr lang="en-US" sz="2600" dirty="0">
                <a:latin typeface="Verdana" panose="020B0604030504040204" pitchFamily="34" charset="0"/>
                <a:ea typeface="Verdana" panose="020B0604030504040204" pitchFamily="34" charset="0"/>
                <a:cs typeface="Verdana" panose="020B0604030504040204" pitchFamily="34" charset="0"/>
              </a:rPr>
              <a:t>Open Access as the predominant form of publishing</a:t>
            </a:r>
          </a:p>
          <a:p>
            <a:pPr lvl="1">
              <a:buFont typeface="Wingdings" panose="05000000000000000000" pitchFamily="2" charset="2"/>
              <a:buChar char="Ø"/>
            </a:pPr>
            <a:endParaRPr lang="en-US" sz="800" dirty="0">
              <a:latin typeface="Verdana" panose="020B0604030504040204" pitchFamily="34" charset="0"/>
              <a:ea typeface="Verdana" panose="020B0604030504040204" pitchFamily="34" charset="0"/>
              <a:cs typeface="Verdana" panose="020B0604030504040204" pitchFamily="34" charset="0"/>
            </a:endParaRPr>
          </a:p>
          <a:p>
            <a:pPr lvl="1">
              <a:lnSpc>
                <a:spcPct val="150000"/>
              </a:lnSpc>
              <a:buFont typeface="Wingdings" panose="05000000000000000000" pitchFamily="2" charset="2"/>
              <a:buChar char="Ø"/>
            </a:pPr>
            <a:r>
              <a:rPr lang="en-US" sz="2600" dirty="0">
                <a:latin typeface="Verdana" panose="020B0604030504040204" pitchFamily="34" charset="0"/>
                <a:ea typeface="Verdana" panose="020B0604030504040204" pitchFamily="34" charset="0"/>
                <a:cs typeface="Verdana" panose="020B0604030504040204" pitchFamily="34" charset="0"/>
              </a:rPr>
              <a:t>Research Data is Findable, Accessible, Interoperable and Reusable (FAIR)</a:t>
            </a:r>
          </a:p>
          <a:p>
            <a:pPr lvl="1">
              <a:lnSpc>
                <a:spcPct val="150000"/>
              </a:lnSpc>
              <a:buFont typeface="Wingdings" panose="05000000000000000000" pitchFamily="2" charset="2"/>
              <a:buChar char="Ø"/>
            </a:pPr>
            <a:r>
              <a:rPr lang="en-US" sz="2600" dirty="0">
                <a:latin typeface="Verdana" panose="020B0604030504040204" pitchFamily="34" charset="0"/>
                <a:ea typeface="Verdana" panose="020B0604030504040204" pitchFamily="34" charset="0"/>
                <a:cs typeface="Verdana" panose="020B0604030504040204" pitchFamily="34" charset="0"/>
              </a:rPr>
              <a:t>Digital skills support a more open and transparent research life cycle</a:t>
            </a:r>
          </a:p>
          <a:p>
            <a:pPr lvl="1">
              <a:buFont typeface="Wingdings" panose="05000000000000000000" pitchFamily="2" charset="2"/>
              <a:buChar char="Ø"/>
            </a:pPr>
            <a:endParaRPr lang="en-US" sz="800" dirty="0">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Ø"/>
            </a:pPr>
            <a:r>
              <a:rPr lang="en-US" sz="2600" dirty="0">
                <a:latin typeface="Verdana" panose="020B0604030504040204" pitchFamily="34" charset="0"/>
                <a:ea typeface="Verdana" panose="020B0604030504040204" pitchFamily="34" charset="0"/>
                <a:cs typeface="Verdana" panose="020B0604030504040204" pitchFamily="34" charset="0"/>
              </a:rPr>
              <a:t>Research infrastructure is participatory </a:t>
            </a:r>
          </a:p>
          <a:p>
            <a:pPr lvl="1">
              <a:buFont typeface="Wingdings" panose="05000000000000000000" pitchFamily="2" charset="2"/>
              <a:buChar char="Ø"/>
            </a:pPr>
            <a:endParaRPr lang="en-US" sz="800" dirty="0">
              <a:latin typeface="Verdana" panose="020B0604030504040204" pitchFamily="34" charset="0"/>
              <a:ea typeface="Verdana" panose="020B0604030504040204" pitchFamily="34" charset="0"/>
              <a:cs typeface="Verdana" panose="020B0604030504040204" pitchFamily="34" charset="0"/>
            </a:endParaRPr>
          </a:p>
          <a:p>
            <a:pPr lvl="1">
              <a:lnSpc>
                <a:spcPct val="150000"/>
              </a:lnSpc>
              <a:buFont typeface="Wingdings" panose="05000000000000000000" pitchFamily="2" charset="2"/>
              <a:buChar char="Ø"/>
            </a:pPr>
            <a:r>
              <a:rPr lang="en-US" sz="2600" dirty="0">
                <a:latin typeface="Verdana" panose="020B0604030504040204" pitchFamily="34" charset="0"/>
                <a:ea typeface="Verdana" panose="020B0604030504040204" pitchFamily="34" charset="0"/>
                <a:cs typeface="Verdana" panose="020B0604030504040204" pitchFamily="34" charset="0"/>
              </a:rPr>
              <a:t>The cultural heritage of tomorrow is built on today’s digital information</a:t>
            </a:r>
          </a:p>
          <a:p>
            <a:pPr marL="657728" lvl="1" indent="0">
              <a:buNone/>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657728" lvl="1" indent="0">
              <a:buNone/>
            </a:pPr>
            <a:r>
              <a:rPr lang="en-US" sz="2600" dirty="0">
                <a:latin typeface="Verdana" panose="020B0604030504040204" pitchFamily="34" charset="0"/>
                <a:ea typeface="Verdana" panose="020B0604030504040204" pitchFamily="34" charset="0"/>
                <a:cs typeface="Verdana" panose="020B0604030504040204" pitchFamily="34" charset="0"/>
              </a:rPr>
              <a:t>			                </a:t>
            </a:r>
            <a:r>
              <a:rPr lang="en-US" sz="2400" i="1"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251511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084" y="619597"/>
            <a:ext cx="10562803" cy="864096"/>
          </a:xfrm>
        </p:spPr>
        <p:txBody>
          <a:bodyPr/>
          <a:lstStyle/>
          <a:p>
            <a:r>
              <a:rPr lang="pt-PT" sz="3200" b="0" dirty="0">
                <a:latin typeface="Verdana"/>
                <a:ea typeface="Verdana"/>
                <a:cs typeface="Verdana"/>
              </a:rPr>
              <a:t>MANAGING RESEARCH INFORMATION AT AN </a:t>
            </a:r>
            <a:br>
              <a:rPr lang="pt-PT" sz="3200" b="0" dirty="0">
                <a:latin typeface="Verdana"/>
                <a:ea typeface="Verdana"/>
                <a:cs typeface="Verdana"/>
              </a:rPr>
            </a:br>
            <a:r>
              <a:rPr lang="pt-PT" sz="3200" b="0" dirty="0">
                <a:latin typeface="Verdana"/>
                <a:ea typeface="Verdana"/>
                <a:cs typeface="Verdana"/>
              </a:rPr>
              <a:t>ACADEMIC LIBRARY</a:t>
            </a:r>
            <a:endParaRPr lang="en-US" sz="3200" dirty="0"/>
          </a:p>
        </p:txBody>
      </p:sp>
      <p:sp>
        <p:nvSpPr>
          <p:cNvPr id="3" name="Text Placeholder 2"/>
          <p:cNvSpPr>
            <a:spLocks noGrp="1"/>
          </p:cNvSpPr>
          <p:nvPr>
            <p:ph type="body" sz="quarter" idx="10"/>
          </p:nvPr>
        </p:nvSpPr>
        <p:spPr>
          <a:xfrm>
            <a:off x="325438" y="1700213"/>
            <a:ext cx="11289530" cy="2016125"/>
          </a:xfrm>
        </p:spPr>
        <p:txBody>
          <a:bodyPr/>
          <a:lstStyle/>
          <a:p>
            <a:pPr marL="0" indent="0">
              <a:buNone/>
            </a:pPr>
            <a:endParaRPr lang="en-US" dirty="0"/>
          </a:p>
          <a:p>
            <a:pPr marL="0" indent="0">
              <a:buNone/>
            </a:pPr>
            <a:endParaRPr lang="en-US" sz="1800" dirty="0">
              <a:latin typeface="Verdana" panose="020B0604030504040204" pitchFamily="34" charset="0"/>
              <a:ea typeface="Verdana" panose="020B0604030504040204" pitchFamily="34" charset="0"/>
              <a:cs typeface="Verdana" panose="020B0604030504040204" pitchFamily="34" charset="0"/>
            </a:endParaRPr>
          </a:p>
          <a:p>
            <a:pPr lvl="1">
              <a:lnSpc>
                <a:spcPct val="150000"/>
              </a:lnSpc>
              <a:buFont typeface="Wingdings" panose="05000000000000000000" pitchFamily="2" charset="2"/>
              <a:buChar char="Ø"/>
            </a:pPr>
            <a:endParaRPr lang="en-US" sz="2400" dirty="0">
              <a:latin typeface="Verdana" panose="020B0604030504040204" pitchFamily="34" charset="0"/>
              <a:ea typeface="Verdana" panose="020B0604030504040204" pitchFamily="34" charset="0"/>
              <a:cs typeface="Verdana" panose="020B0604030504040204" pitchFamily="34" charset="0"/>
            </a:endParaRPr>
          </a:p>
          <a:p>
            <a:pPr>
              <a:lnSpc>
                <a:spcPct val="150000"/>
              </a:lnSpc>
              <a:buFont typeface="Wingdings" panose="05000000000000000000" pitchFamily="2" charset="2"/>
              <a:buChar char="ü"/>
            </a:pPr>
            <a:endParaRPr lang="en-US" sz="2800" dirty="0">
              <a:effectLst>
                <a:outerShdw blurRad="38100" dist="38100" dir="2700000" algn="tl">
                  <a:srgbClr val="000000">
                    <a:alpha val="43137"/>
                  </a:srgbClr>
                </a:outerShdw>
              </a:effectLst>
            </a:endParaRPr>
          </a:p>
          <a:p>
            <a:pPr>
              <a:lnSpc>
                <a:spcPct val="150000"/>
              </a:lnSpc>
              <a:buFont typeface="Wingdings" panose="05000000000000000000" pitchFamily="2" charset="2"/>
              <a:buChar char="ü"/>
            </a:pPr>
            <a:endParaRPr lang="en-US" sz="28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36" y="2491805"/>
            <a:ext cx="4578474" cy="194421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800" y="1700212"/>
            <a:ext cx="2985864" cy="2951833"/>
          </a:xfrm>
          <a:prstGeom prst="rect">
            <a:avLst/>
          </a:prstGeom>
        </p:spPr>
      </p:pic>
      <p:pic>
        <p:nvPicPr>
          <p:cNvPr id="1028" name="Picture 4" descr="IF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784" y="5372126"/>
            <a:ext cx="2448272" cy="26642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6176" y="5516141"/>
            <a:ext cx="3744416" cy="266429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10712" y="5943203"/>
            <a:ext cx="2952328" cy="295731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54728" y="2347789"/>
            <a:ext cx="3096344" cy="2951931"/>
          </a:xfrm>
          <a:prstGeom prst="rect">
            <a:avLst/>
          </a:prstGeom>
          <a:solidFill>
            <a:schemeClr val="accent1"/>
          </a:solidFill>
          <a:ln>
            <a:solidFill>
              <a:schemeClr val="accent1">
                <a:lumMod val="75000"/>
              </a:schemeClr>
            </a:solidFill>
          </a:ln>
        </p:spPr>
      </p:pic>
    </p:spTree>
    <p:extLst>
      <p:ext uri="{BB962C8B-B14F-4D97-AF65-F5344CB8AC3E}">
        <p14:creationId xmlns:p14="http://schemas.microsoft.com/office/powerpoint/2010/main" val="3811660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084" y="619597"/>
            <a:ext cx="10562803" cy="864096"/>
          </a:xfrm>
        </p:spPr>
        <p:txBody>
          <a:bodyPr/>
          <a:lstStyle/>
          <a:p>
            <a:r>
              <a:rPr lang="pt-PT" sz="3200" b="0" dirty="0">
                <a:latin typeface="Verdana"/>
                <a:ea typeface="Verdana"/>
                <a:cs typeface="Verdana"/>
              </a:rPr>
              <a:t>MANAGING RESEARCH INFORMATION AT AN </a:t>
            </a:r>
            <a:br>
              <a:rPr lang="pt-PT" sz="3200" b="0" dirty="0">
                <a:latin typeface="Verdana"/>
                <a:ea typeface="Verdana"/>
                <a:cs typeface="Verdana"/>
              </a:rPr>
            </a:br>
            <a:r>
              <a:rPr lang="pt-PT" sz="3200" b="0" dirty="0">
                <a:latin typeface="Verdana"/>
                <a:ea typeface="Verdana"/>
                <a:cs typeface="Verdana"/>
              </a:rPr>
              <a:t>ACADEMIC LIBRARY</a:t>
            </a:r>
            <a:endParaRPr lang="en-US" sz="3200" dirty="0"/>
          </a:p>
        </p:txBody>
      </p:sp>
      <p:sp>
        <p:nvSpPr>
          <p:cNvPr id="3" name="Text Placeholder 2"/>
          <p:cNvSpPr>
            <a:spLocks noGrp="1"/>
          </p:cNvSpPr>
          <p:nvPr>
            <p:ph type="body" sz="quarter" idx="10"/>
          </p:nvPr>
        </p:nvSpPr>
        <p:spPr>
          <a:xfrm>
            <a:off x="3349774" y="6098358"/>
            <a:ext cx="11289530" cy="2016125"/>
          </a:xfrm>
        </p:spPr>
        <p:txBody>
          <a:bodyPr/>
          <a:lstStyle/>
          <a:p>
            <a:pPr marL="657728" lvl="1" indent="0">
              <a:lnSpc>
                <a:spcPct val="150000"/>
              </a:lnSpc>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lvl="1">
              <a:lnSpc>
                <a:spcPct val="150000"/>
              </a:lnSpc>
              <a:buFont typeface="Wingdings" panose="05000000000000000000" pitchFamily="2" charset="2"/>
              <a:buChar char="Ø"/>
            </a:pPr>
            <a:endParaRPr lang="en-US" sz="2400" dirty="0">
              <a:latin typeface="Verdana" panose="020B0604030504040204" pitchFamily="34" charset="0"/>
              <a:ea typeface="Verdana" panose="020B0604030504040204" pitchFamily="34" charset="0"/>
              <a:cs typeface="Verdana" panose="020B0604030504040204" pitchFamily="34" charset="0"/>
            </a:endParaRPr>
          </a:p>
          <a:p>
            <a:pPr lvl="1">
              <a:lnSpc>
                <a:spcPct val="150000"/>
              </a:lnSpc>
              <a:buFont typeface="Wingdings" panose="05000000000000000000" pitchFamily="2" charset="2"/>
              <a:buChar char="Ø"/>
            </a:pPr>
            <a:endParaRPr lang="en-US" sz="2400" dirty="0">
              <a:latin typeface="Verdana" panose="020B0604030504040204" pitchFamily="34" charset="0"/>
              <a:ea typeface="Verdana" panose="020B0604030504040204" pitchFamily="34" charset="0"/>
              <a:cs typeface="Verdana" panose="020B0604030504040204" pitchFamily="34" charset="0"/>
            </a:endParaRPr>
          </a:p>
          <a:p>
            <a:pPr>
              <a:lnSpc>
                <a:spcPct val="150000"/>
              </a:lnSpc>
              <a:buFont typeface="Wingdings" panose="05000000000000000000" pitchFamily="2" charset="2"/>
              <a:buChar char="ü"/>
            </a:pPr>
            <a:endParaRPr lang="en-US" sz="2800" dirty="0">
              <a:effectLst>
                <a:outerShdw blurRad="38100" dist="38100" dir="2700000" algn="tl">
                  <a:srgbClr val="000000">
                    <a:alpha val="43137"/>
                  </a:srgbClr>
                </a:outerShdw>
              </a:effectLst>
            </a:endParaRPr>
          </a:p>
          <a:p>
            <a:pPr>
              <a:lnSpc>
                <a:spcPct val="150000"/>
              </a:lnSpc>
              <a:buFont typeface="Wingdings" panose="05000000000000000000" pitchFamily="2" charset="2"/>
              <a:buChar char="ü"/>
            </a:pPr>
            <a:endParaRPr lang="en-US" sz="2800" dirty="0">
              <a:effectLst>
                <a:outerShdw blurRad="38100" dist="38100" dir="2700000" algn="tl">
                  <a:srgbClr val="000000">
                    <a:alpha val="43137"/>
                  </a:srgbClr>
                </a:outerShdw>
              </a:effectLst>
            </a:endParaRPr>
          </a:p>
        </p:txBody>
      </p:sp>
      <p:pic>
        <p:nvPicPr>
          <p:cNvPr id="2050" name="Picture 2" descr="https://www.eurocris.org/sites/default/files/images/OCLC-euroCRIS_Surv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457" y="1771725"/>
            <a:ext cx="5184575" cy="67589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oclc.org/content/dam/research/images/publications/defining-rim-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647" y="1805354"/>
            <a:ext cx="5050681" cy="6735123"/>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50472" y="8552090"/>
            <a:ext cx="1296144" cy="492443"/>
          </a:xfrm>
          <a:prstGeom prst="rect">
            <a:avLst/>
          </a:prstGeom>
          <a:noFill/>
        </p:spPr>
        <p:txBody>
          <a:bodyPr wrap="square" rtlCol="0">
            <a:spAutoFit/>
          </a:bodyPr>
          <a:lstStyle/>
          <a:p>
            <a:r>
              <a:rPr lang="en-US" dirty="0"/>
              <a:t> 2018</a:t>
            </a:r>
          </a:p>
        </p:txBody>
      </p:sp>
      <p:sp>
        <p:nvSpPr>
          <p:cNvPr id="5" name="TextBox 4"/>
          <p:cNvSpPr txBox="1"/>
          <p:nvPr/>
        </p:nvSpPr>
        <p:spPr>
          <a:xfrm>
            <a:off x="597744" y="8540477"/>
            <a:ext cx="1512168" cy="492443"/>
          </a:xfrm>
          <a:prstGeom prst="rect">
            <a:avLst/>
          </a:prstGeom>
          <a:noFill/>
        </p:spPr>
        <p:txBody>
          <a:bodyPr wrap="square" rtlCol="0">
            <a:spAutoFit/>
          </a:bodyPr>
          <a:lstStyle/>
          <a:p>
            <a:r>
              <a:rPr lang="en-US" dirty="0"/>
              <a:t>      2017</a:t>
            </a:r>
          </a:p>
        </p:txBody>
      </p:sp>
    </p:spTree>
    <p:extLst>
      <p:ext uri="{BB962C8B-B14F-4D97-AF65-F5344CB8AC3E}">
        <p14:creationId xmlns:p14="http://schemas.microsoft.com/office/powerpoint/2010/main" val="804667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6810B35E6CAE84AA29853A5ABAB407A" ma:contentTypeVersion="8" ma:contentTypeDescription="Criar um novo documento." ma:contentTypeScope="" ma:versionID="aafe39affe63a1f3a73a9078ef333811">
  <xsd:schema xmlns:xsd="http://www.w3.org/2001/XMLSchema" xmlns:xs="http://www.w3.org/2001/XMLSchema" xmlns:p="http://schemas.microsoft.com/office/2006/metadata/properties" xmlns:ns2="56006391-4263-4ff3-9452-93e0e3ceef85" xmlns:ns3="7a56ea4e-8c8c-489b-b5e3-9cfbaa474ed3" targetNamespace="http://schemas.microsoft.com/office/2006/metadata/properties" ma:root="true" ma:fieldsID="f077940a2c3f846cfc7ac74318e06615" ns2:_="" ns3:_="">
    <xsd:import namespace="56006391-4263-4ff3-9452-93e0e3ceef85"/>
    <xsd:import namespace="7a56ea4e-8c8c-489b-b5e3-9cfbaa474ed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06391-4263-4ff3-9452-93e0e3ceef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56ea4e-8c8c-489b-b5e3-9cfbaa474ed3" elementFormDefault="qualified">
    <xsd:import namespace="http://schemas.microsoft.com/office/2006/documentManagement/types"/>
    <xsd:import namespace="http://schemas.microsoft.com/office/infopath/2007/PartnerControls"/>
    <xsd:element name="SharedWithUsers" ma:index="13" nillable="true" ma:displayName="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hes de 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a56ea4e-8c8c-489b-b5e3-9cfbaa474ed3">
      <UserInfo>
        <DisplayName>Clara Boavida</DisplayName>
        <AccountId>11</AccountId>
        <AccountType/>
      </UserInfo>
    </SharedWithUsers>
  </documentManagement>
</p:properties>
</file>

<file path=customXml/itemProps1.xml><?xml version="1.0" encoding="utf-8"?>
<ds:datastoreItem xmlns:ds="http://schemas.openxmlformats.org/officeDocument/2006/customXml" ds:itemID="{66912283-8686-4FD7-B102-C22C454685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06391-4263-4ff3-9452-93e0e3ceef85"/>
    <ds:schemaRef ds:uri="7a56ea4e-8c8c-489b-b5e3-9cfbaa474e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DE04B1-FB16-43BE-9E9B-99EACBE5950C}">
  <ds:schemaRefs>
    <ds:schemaRef ds:uri="http://schemas.microsoft.com/sharepoint/v3/contenttype/forms"/>
  </ds:schemaRefs>
</ds:datastoreItem>
</file>

<file path=customXml/itemProps3.xml><?xml version="1.0" encoding="utf-8"?>
<ds:datastoreItem xmlns:ds="http://schemas.openxmlformats.org/officeDocument/2006/customXml" ds:itemID="{559F334D-64BA-4CFC-9099-F4C2F43124DF}">
  <ds:schemaRefs>
    <ds:schemaRef ds:uri="http://schemas.openxmlformats.org/package/2006/metadata/core-properties"/>
    <ds:schemaRef ds:uri="56006391-4263-4ff3-9452-93e0e3ceef85"/>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7a56ea4e-8c8c-489b-b5e3-9cfbaa474ed3"/>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828</TotalTime>
  <Words>963</Words>
  <Application>Microsoft Office PowerPoint</Application>
  <PresentationFormat>Custom</PresentationFormat>
  <Paragraphs>170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Helvetica Light</vt:lpstr>
      <vt:lpstr>Verdana</vt:lpstr>
      <vt:lpstr>Wingdings</vt:lpstr>
      <vt:lpstr>Office Theme</vt:lpstr>
      <vt:lpstr>PowerPoint Presentation</vt:lpstr>
      <vt:lpstr>MANAGING RESEARCH INFORMATION AT AN ACADEMIC LIBRARY</vt:lpstr>
      <vt:lpstr>MANAGING RESEARCH INFORMATION AT AN ACADEMIC LIBRARY</vt:lpstr>
      <vt:lpstr>MANAGING RESEARCH INFORMATION AT AN ACADEMIC LIBRARY</vt:lpstr>
      <vt:lpstr>MANAGING RESEARCH INFORMATION AT AN  ACADEMIC LIBRARY</vt:lpstr>
      <vt:lpstr>MANAGING RESEARCH INFORMATION AT AN ACADEMIC LIBRARY</vt:lpstr>
      <vt:lpstr>MANAGING RESEARCH INFORMATION AT AN ACADEMIC LIBRARY</vt:lpstr>
      <vt:lpstr>MANAGING RESEARCH INFORMATION AT AN  ACADEMIC LIBRARY</vt:lpstr>
      <vt:lpstr>MANAGING RESEARCH INFORMATION AT AN  ACADEMIC LIBRARY</vt:lpstr>
      <vt:lpstr>MANAGING RESEARCH INFORMATION AT AN ACADEMIC LIBRARY</vt:lpstr>
      <vt:lpstr>PowerPoint Presentation</vt:lpstr>
      <vt:lpstr>PowerPoint Presentation</vt:lpstr>
      <vt:lpstr>RESEARCH INFORMATION MANAGEMENT AT AN ACADEMIC LIBRARY</vt:lpstr>
      <vt:lpstr>INSTITUTIONAL COLLABORATION</vt:lpstr>
      <vt:lpstr>PUBLICATIONS &amp; SCHOLARSHIP EXPERTISE</vt:lpstr>
      <vt:lpstr>DISCOVERABILITY, ACCESS &amp;  REPUTATIONAL SUPPORT</vt:lpstr>
      <vt:lpstr>TRAINING &amp; SUPPORT</vt:lpstr>
      <vt:lpstr>TRAINING &amp; SUPPORT:  online resources (MOOCs) </vt:lpstr>
      <vt:lpstr>STEWARDSHIP OF THE INSTITUTIONAL RECORD</vt:lpstr>
      <vt:lpstr>RESEARCH INFORMATION MANAGEMENT AT AN ACADEMIC LIBRARY</vt:lpstr>
      <vt:lpstr>RESEARCH INFORMATION MANAGEMENT AT AN ACADEMIC LIBRARY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Vasco Matos Trigo</dc:creator>
  <cp:lastModifiedBy>Teresa Segurado</cp:lastModifiedBy>
  <cp:revision>282</cp:revision>
  <cp:lastPrinted>2019-01-28T17:45:56Z</cp:lastPrinted>
  <dcterms:created xsi:type="dcterms:W3CDTF">2015-12-02T22:51:35Z</dcterms:created>
  <dcterms:modified xsi:type="dcterms:W3CDTF">2020-12-08T17:35:21Z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0x010100F6810B35E6CAE84AA29853A5ABAB407A</vt:lpwstr>
  </property>
  <property fmtid="{D5CDD505-2E9C-101B-9397-08002B2CF9AE}" pid="3" name="AuthorIds_UIVersion_2560">
    <vt:lpwstr>14</vt:lpwstr>
  </property>
</Properties>
</file>