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2" r:id="rId1"/>
  </p:sldMasterIdLst>
  <p:sldIdLst>
    <p:sldId id="256" r:id="rId2"/>
    <p:sldId id="257" r:id="rId3"/>
    <p:sldId id="258" r:id="rId4"/>
    <p:sldId id="260" r:id="rId5"/>
    <p:sldId id="262" r:id="rId6"/>
    <p:sldId id="264" r:id="rId7"/>
    <p:sldId id="259" r:id="rId8"/>
    <p:sldId id="270" r:id="rId9"/>
    <p:sldId id="263" r:id="rId10"/>
    <p:sldId id="272" r:id="rId11"/>
    <p:sldId id="274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43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pt-PT"/>
              <a:t>Clique para editar o estilo do subtítulo do Modelo Global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96DFF08F-DC6B-4601-B491-B0F83F6DD2DA}" type="datetimeFigureOut">
              <a:rPr lang="en-US" smtClean="0"/>
              <a:pPr/>
              <a:t>5/8/2017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0" y="-1"/>
            <a:ext cx="12192000" cy="4572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0635065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5/8/2017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29951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5/8/2017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41371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5/8/2017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09378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5/8/2017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0" y="-1"/>
            <a:ext cx="12192000" cy="457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7817970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5/8/2017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44827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2">
                    <a:lumMod val="75000"/>
                  </a:schemeClr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pt-PT"/>
              <a:t>Editar os estilos de texto do Modelo Global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5/8/2017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49325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5/8/2017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81425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5/8/2017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0136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5/8/2017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84447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2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PT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6CA0-919D-4A49-9C8A-62FDFB3A5183}" type="datetimeFigureOut">
              <a:rPr lang="en-US" smtClean="0"/>
              <a:t>5/8/2017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5644-1E61-4311-A31E-84CB9C7AA8A9}" type="slidenum">
              <a:rPr lang="en-US" smtClean="0"/>
              <a:t>‹nº›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68991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96DFF08F-DC6B-4601-B491-B0F83F6DD2DA}" type="datetimeFigureOut">
              <a:rPr lang="en-US" smtClean="0"/>
              <a:pPr/>
              <a:t>5/8/2017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431472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2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g-IBFuMESDk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H2qghj7itIk" TargetMode="Externa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dC5R0cLrojQ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ecursosonline.org/ta/#grupos" TargetMode="External"/><Relationship Id="rId2" Type="http://schemas.openxmlformats.org/officeDocument/2006/relationships/hyperlink" Target="https://youtu.be/m1jzQyrDelM?t=14m" TargetMode="Externa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7f3c6xvCX5E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video" Target="https://www.youtube.com/embed/Thn5Lxpy7C4" TargetMode="Externa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jpe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Como se lembram e esquecem tradições populares</a:t>
            </a:r>
            <a:br>
              <a:rPr lang="de-DE" dirty="0"/>
            </a:br>
            <a:r>
              <a:rPr lang="de-DE" sz="4000" dirty="0"/>
              <a:t>Diálogo com a diáspora madeirense </a:t>
            </a:r>
            <a:endParaRPr lang="de-DE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Jorge Freitas Branco,</a:t>
            </a:r>
            <a:br>
              <a:rPr lang="de-DE" dirty="0"/>
            </a:br>
            <a:r>
              <a:rPr lang="de-DE" dirty="0"/>
              <a:t>ISCTE Instituto Universitário de Lisboa, CRIA-IUL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5965"/>
            <a:ext cx="12192000" cy="4564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3701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Pós</a:t>
            </a:r>
            <a:r>
              <a:rPr lang="es-ES" dirty="0"/>
              <a:t>-folclorismo …?</a:t>
            </a:r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sz="2000" dirty="0"/>
              <a:t>ALGUMAS CONCLUSÕES</a:t>
            </a:r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Tertúlia madeirense, Lisboa, Ordem dos Engenheiros</a:t>
            </a:r>
            <a:endParaRPr lang="en-US" dirty="0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7" name="Retângulo 6"/>
          <p:cNvSpPr/>
          <p:nvPr/>
        </p:nvSpPr>
        <p:spPr>
          <a:xfrm>
            <a:off x="728870" y="753431"/>
            <a:ext cx="10015520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1200"/>
              </a:spcBef>
              <a:buFont typeface="+mj-lt"/>
              <a:buAutoNum type="arabicPeriod"/>
            </a:pPr>
            <a:r>
              <a:rPr lang="es-ES" sz="2000" dirty="0"/>
              <a:t>Repensando os terrenos aludidos: </a:t>
            </a:r>
            <a:r>
              <a:rPr lang="es-ES" sz="2000" dirty="0" err="1"/>
              <a:t>interferências</a:t>
            </a:r>
            <a:r>
              <a:rPr lang="es-ES" sz="2000" dirty="0"/>
              <a:t> entre o </a:t>
            </a:r>
            <a:r>
              <a:rPr lang="es-ES" sz="2000" dirty="0" err="1"/>
              <a:t>movimento</a:t>
            </a:r>
            <a:r>
              <a:rPr lang="es-ES" sz="2000" dirty="0"/>
              <a:t> de música </a:t>
            </a:r>
            <a:r>
              <a:rPr lang="es-ES" sz="2000" b="1" dirty="0"/>
              <a:t>tradicional</a:t>
            </a:r>
            <a:r>
              <a:rPr lang="es-ES" sz="2000" dirty="0"/>
              <a:t> (</a:t>
            </a:r>
            <a:r>
              <a:rPr lang="es-ES" sz="2000" dirty="0" err="1"/>
              <a:t>fusão</a:t>
            </a:r>
            <a:r>
              <a:rPr lang="es-ES" sz="2000" dirty="0"/>
              <a:t> musical, cosmopolitismo) e o </a:t>
            </a:r>
            <a:r>
              <a:rPr lang="es-ES" sz="2000" dirty="0" err="1"/>
              <a:t>movimento</a:t>
            </a:r>
            <a:r>
              <a:rPr lang="es-ES" sz="2000" dirty="0"/>
              <a:t> </a:t>
            </a:r>
            <a:r>
              <a:rPr lang="es-ES" sz="2000" b="1" dirty="0"/>
              <a:t>folclórico </a:t>
            </a:r>
            <a:r>
              <a:rPr lang="es-ES" sz="2000" dirty="0"/>
              <a:t>(defesa </a:t>
            </a:r>
            <a:r>
              <a:rPr lang="es-ES" sz="2000" dirty="0" err="1"/>
              <a:t>dum</a:t>
            </a:r>
            <a:r>
              <a:rPr lang="es-ES" sz="2000" dirty="0"/>
              <a:t> legado).</a:t>
            </a:r>
          </a:p>
          <a:p>
            <a:pPr marL="342900" indent="-342900">
              <a:spcBef>
                <a:spcPts val="1200"/>
              </a:spcBef>
              <a:buFont typeface="+mj-lt"/>
              <a:buAutoNum type="arabicPeriod"/>
            </a:pPr>
            <a:r>
              <a:rPr lang="es-ES" sz="2000" b="1" dirty="0"/>
              <a:t>Gestualidades</a:t>
            </a:r>
            <a:r>
              <a:rPr lang="es-ES" sz="2000" dirty="0"/>
              <a:t>: ambos </a:t>
            </a:r>
            <a:r>
              <a:rPr lang="es-ES" sz="2000" dirty="0" err="1"/>
              <a:t>legitimam</a:t>
            </a:r>
            <a:r>
              <a:rPr lang="es-ES" sz="2000" dirty="0"/>
              <a:t> o respetivo </a:t>
            </a:r>
            <a:r>
              <a:rPr lang="es-ES" sz="2000" dirty="0" err="1"/>
              <a:t>repertório</a:t>
            </a:r>
            <a:r>
              <a:rPr lang="es-ES" sz="2000" dirty="0"/>
              <a:t> pela </a:t>
            </a:r>
            <a:r>
              <a:rPr lang="es-ES" sz="2000" b="1" dirty="0" err="1"/>
              <a:t>recolha</a:t>
            </a:r>
            <a:r>
              <a:rPr lang="es-ES" sz="2000" dirty="0"/>
              <a:t> entendida como </a:t>
            </a:r>
            <a:r>
              <a:rPr lang="es-ES" sz="2000" dirty="0" err="1"/>
              <a:t>ação</a:t>
            </a:r>
            <a:r>
              <a:rPr lang="es-ES" sz="2000" dirty="0"/>
              <a:t> </a:t>
            </a:r>
            <a:r>
              <a:rPr lang="es-ES" sz="2000" dirty="0" err="1"/>
              <a:t>direta</a:t>
            </a:r>
            <a:r>
              <a:rPr lang="es-ES" sz="2000" dirty="0"/>
              <a:t>:  </a:t>
            </a:r>
            <a:r>
              <a:rPr lang="es-ES" sz="2000" dirty="0" err="1"/>
              <a:t>recuperação</a:t>
            </a:r>
            <a:r>
              <a:rPr lang="es-ES" sz="2000" dirty="0"/>
              <a:t>/ </a:t>
            </a:r>
            <a:r>
              <a:rPr lang="es-ES" sz="2000" dirty="0" err="1"/>
              <a:t>construção</a:t>
            </a:r>
            <a:r>
              <a:rPr lang="es-ES" sz="2000" dirty="0"/>
              <a:t> de instrumentos </a:t>
            </a:r>
            <a:r>
              <a:rPr lang="es-ES" sz="2000" dirty="0" err="1"/>
              <a:t>tradicionais</a:t>
            </a:r>
            <a:r>
              <a:rPr lang="es-ES" sz="2000" dirty="0"/>
              <a:t> </a:t>
            </a:r>
            <a:r>
              <a:rPr lang="es-ES" sz="2000" i="1" dirty="0"/>
              <a:t>versus</a:t>
            </a:r>
            <a:r>
              <a:rPr lang="es-ES" sz="2000" dirty="0"/>
              <a:t> </a:t>
            </a:r>
            <a:r>
              <a:rPr lang="es-ES" sz="2000" dirty="0" err="1"/>
              <a:t>dança</a:t>
            </a:r>
            <a:r>
              <a:rPr lang="es-ES" sz="2000" dirty="0"/>
              <a:t>.</a:t>
            </a:r>
          </a:p>
          <a:p>
            <a:pPr marL="342900" indent="-342900">
              <a:spcBef>
                <a:spcPts val="1200"/>
              </a:spcBef>
              <a:buFont typeface="+mj-lt"/>
              <a:buAutoNum type="arabicPeriod"/>
            </a:pPr>
            <a:r>
              <a:rPr lang="es-ES" sz="2000" dirty="0" err="1"/>
              <a:t>Questão</a:t>
            </a:r>
            <a:r>
              <a:rPr lang="es-ES" sz="2000" dirty="0"/>
              <a:t> da </a:t>
            </a:r>
            <a:r>
              <a:rPr lang="es-ES" sz="2000" b="1" dirty="0" err="1"/>
              <a:t>autoria</a:t>
            </a:r>
            <a:r>
              <a:rPr lang="es-ES" sz="2000" dirty="0"/>
              <a:t>: </a:t>
            </a:r>
            <a:r>
              <a:rPr lang="es-ES" sz="2000" dirty="0" err="1"/>
              <a:t>uns</a:t>
            </a:r>
            <a:r>
              <a:rPr lang="es-ES" sz="2000" dirty="0"/>
              <a:t> </a:t>
            </a:r>
            <a:r>
              <a:rPr lang="es-ES" sz="2000" dirty="0" err="1"/>
              <a:t>assumem</a:t>
            </a:r>
            <a:r>
              <a:rPr lang="es-ES" sz="2000" dirty="0"/>
              <a:t> o papel do </a:t>
            </a:r>
            <a:r>
              <a:rPr lang="es-ES" sz="2000" dirty="0" err="1"/>
              <a:t>indivíduo</a:t>
            </a:r>
            <a:r>
              <a:rPr lang="es-ES" sz="2000" dirty="0"/>
              <a:t>, </a:t>
            </a:r>
            <a:r>
              <a:rPr lang="es-ES" sz="2000" dirty="0" err="1"/>
              <a:t>enquanto</a:t>
            </a:r>
            <a:r>
              <a:rPr lang="es-ES" sz="2000" dirty="0"/>
              <a:t> os </a:t>
            </a:r>
            <a:r>
              <a:rPr lang="es-ES" sz="2000" dirty="0" err="1"/>
              <a:t>outros</a:t>
            </a:r>
            <a:r>
              <a:rPr lang="es-ES" sz="2000" dirty="0"/>
              <a:t> </a:t>
            </a:r>
            <a:r>
              <a:rPr lang="es-ES" sz="2000" dirty="0" err="1"/>
              <a:t>enfatizam</a:t>
            </a:r>
            <a:r>
              <a:rPr lang="es-ES" sz="2000" dirty="0"/>
              <a:t> </a:t>
            </a:r>
            <a:r>
              <a:rPr lang="es-ES" sz="2000" dirty="0" err="1"/>
              <a:t>uma</a:t>
            </a:r>
            <a:r>
              <a:rPr lang="es-ES" sz="2000" dirty="0"/>
              <a:t> origen </a:t>
            </a:r>
            <a:r>
              <a:rPr lang="es-ES" sz="2000" dirty="0" err="1"/>
              <a:t>coletiva</a:t>
            </a:r>
            <a:r>
              <a:rPr lang="es-ES" sz="2000" dirty="0"/>
              <a:t>, entretanto </a:t>
            </a:r>
            <a:r>
              <a:rPr lang="es-ES" sz="2000" dirty="0" err="1"/>
              <a:t>esbatida</a:t>
            </a:r>
            <a:r>
              <a:rPr lang="es-ES" sz="2000" dirty="0"/>
              <a:t> </a:t>
            </a:r>
            <a:r>
              <a:rPr lang="es-ES" sz="2000" dirty="0" err="1"/>
              <a:t>num</a:t>
            </a:r>
            <a:r>
              <a:rPr lang="es-ES" sz="2000" dirty="0"/>
              <a:t> anonimato. </a:t>
            </a:r>
          </a:p>
          <a:p>
            <a:pPr marL="342900" indent="-342900">
              <a:spcBef>
                <a:spcPts val="1200"/>
              </a:spcBef>
              <a:buFont typeface="+mj-lt"/>
              <a:buAutoNum type="arabicPeriod"/>
            </a:pPr>
            <a:r>
              <a:rPr lang="es-ES" sz="2000" b="1" dirty="0"/>
              <a:t>Turismo</a:t>
            </a:r>
            <a:r>
              <a:rPr lang="es-ES" sz="2000" dirty="0"/>
              <a:t> proporciona o </a:t>
            </a:r>
            <a:r>
              <a:rPr lang="es-ES" sz="2000" dirty="0" err="1"/>
              <a:t>escoamento</a:t>
            </a:r>
            <a:r>
              <a:rPr lang="es-ES" sz="2000" dirty="0"/>
              <a:t> </a:t>
            </a:r>
            <a:r>
              <a:rPr lang="es-ES" sz="2000" dirty="0" err="1"/>
              <a:t>prioritário</a:t>
            </a:r>
            <a:r>
              <a:rPr lang="es-ES" sz="2000" dirty="0"/>
              <a:t> do </a:t>
            </a:r>
            <a:r>
              <a:rPr lang="es-ES" sz="2000" dirty="0" err="1"/>
              <a:t>produto</a:t>
            </a:r>
            <a:r>
              <a:rPr lang="es-ES" sz="2000" dirty="0"/>
              <a:t> musical folclórico.</a:t>
            </a:r>
          </a:p>
          <a:p>
            <a:pPr marL="342900" indent="-342900">
              <a:spcBef>
                <a:spcPts val="1200"/>
              </a:spcBef>
              <a:buFont typeface="+mj-lt"/>
              <a:buAutoNum type="arabicPeriod"/>
            </a:pPr>
            <a:r>
              <a:rPr lang="es-ES" sz="2000" dirty="0">
                <a:sym typeface="Wingdings" panose="05000000000000000000" pitchFamily="2" charset="2"/>
              </a:rPr>
              <a:t>Usos da </a:t>
            </a:r>
            <a:r>
              <a:rPr lang="es-ES" sz="2000" dirty="0" err="1">
                <a:sym typeface="Wingdings" panose="05000000000000000000" pitchFamily="2" charset="2"/>
              </a:rPr>
              <a:t>tradição</a:t>
            </a:r>
            <a:r>
              <a:rPr lang="es-ES" sz="2000" dirty="0">
                <a:sym typeface="Wingdings" panose="05000000000000000000" pitchFamily="2" charset="2"/>
              </a:rPr>
              <a:t>: </a:t>
            </a:r>
            <a:r>
              <a:rPr lang="es-ES" sz="2000" dirty="0" err="1">
                <a:sym typeface="Wingdings" panose="05000000000000000000" pitchFamily="2" charset="2"/>
              </a:rPr>
              <a:t>recriação</a:t>
            </a:r>
            <a:r>
              <a:rPr lang="es-ES" sz="2000" dirty="0">
                <a:sym typeface="Wingdings" panose="05000000000000000000" pitchFamily="2" charset="2"/>
              </a:rPr>
              <a:t> (</a:t>
            </a:r>
            <a:r>
              <a:rPr lang="es-ES" sz="2000" dirty="0" err="1">
                <a:sym typeface="Wingdings" panose="05000000000000000000" pitchFamily="2" charset="2"/>
              </a:rPr>
              <a:t>inspiração</a:t>
            </a:r>
            <a:r>
              <a:rPr lang="es-ES" sz="2000" dirty="0">
                <a:sym typeface="Wingdings" panose="05000000000000000000" pitchFamily="2" charset="2"/>
              </a:rPr>
              <a:t>) e </a:t>
            </a:r>
            <a:r>
              <a:rPr lang="es-ES" sz="2000" dirty="0" err="1">
                <a:sym typeface="Wingdings" panose="05000000000000000000" pitchFamily="2" charset="2"/>
              </a:rPr>
              <a:t>nostalgização</a:t>
            </a:r>
            <a:r>
              <a:rPr lang="es-ES" sz="2000" dirty="0">
                <a:sym typeface="Wingdings" panose="05000000000000000000" pitchFamily="2" charset="2"/>
              </a:rPr>
              <a:t> (reconforto emocional).</a:t>
            </a:r>
          </a:p>
          <a:p>
            <a:pPr marL="342900" indent="-342900">
              <a:spcBef>
                <a:spcPts val="1200"/>
              </a:spcBef>
              <a:buFont typeface="+mj-lt"/>
              <a:buAutoNum type="arabicPeriod"/>
            </a:pPr>
            <a:r>
              <a:rPr lang="es-ES" sz="2000" b="1" dirty="0">
                <a:sym typeface="Wingdings" panose="05000000000000000000" pitchFamily="2" charset="2"/>
              </a:rPr>
              <a:t>Música tradicional é </a:t>
            </a:r>
            <a:r>
              <a:rPr lang="es-ES" sz="2000" b="1" dirty="0" err="1">
                <a:sym typeface="Wingdings" panose="05000000000000000000" pitchFamily="2" charset="2"/>
              </a:rPr>
              <a:t>uma</a:t>
            </a:r>
            <a:r>
              <a:rPr lang="es-ES" sz="2000" b="1" dirty="0">
                <a:sym typeface="Wingdings" panose="05000000000000000000" pitchFamily="2" charset="2"/>
              </a:rPr>
              <a:t> </a:t>
            </a:r>
            <a:r>
              <a:rPr lang="es-ES" sz="2000" b="1" dirty="0" err="1">
                <a:sym typeface="Wingdings" panose="05000000000000000000" pitchFamily="2" charset="2"/>
              </a:rPr>
              <a:t>expressão</a:t>
            </a:r>
            <a:r>
              <a:rPr lang="es-ES" sz="2000" b="1" dirty="0">
                <a:sym typeface="Wingdings" panose="05000000000000000000" pitchFamily="2" charset="2"/>
              </a:rPr>
              <a:t> cultural da autonomía política.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3082596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>
        <p:circle/>
        <p:sndAc>
          <p:stSnd>
            <p:snd r:embed="rId2" name="camera.wav"/>
          </p:stSnd>
        </p:sndAc>
      </p:transition>
    </mc:Choice>
    <mc:Fallback xmlns="">
      <p:transition spd="slow">
        <p:circle/>
        <p:sndAc>
          <p:stSnd>
            <p:snd r:embed="rId3" name="camera.wav"/>
          </p:stSnd>
        </p:sndAc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/>
              <a:t>OBRIGADO PELA ATENÇÃO DISPENSADA</a:t>
            </a:r>
          </a:p>
        </p:txBody>
      </p:sp>
      <p:pic>
        <p:nvPicPr>
          <p:cNvPr id="10" name="g-IBFuMESDk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675306" y="3737113"/>
            <a:ext cx="4488033" cy="1843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7869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Música, músicas …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Música popular,</a:t>
            </a:r>
          </a:p>
          <a:p>
            <a:r>
              <a:rPr lang="de-DE" dirty="0"/>
              <a:t>Música tradicional,</a:t>
            </a:r>
          </a:p>
          <a:p>
            <a:r>
              <a:rPr lang="de-DE" dirty="0"/>
              <a:t>Música regional, madeirense</a:t>
            </a:r>
          </a:p>
          <a:p>
            <a:r>
              <a:rPr lang="de-DE" dirty="0"/>
              <a:t>Música folclórica ou folclore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60998"/>
            <a:ext cx="12323298" cy="4765035"/>
          </a:xfrm>
          <a:prstGeom prst="rect">
            <a:avLst/>
          </a:prstGeom>
        </p:spPr>
      </p:pic>
      <p:pic>
        <p:nvPicPr>
          <p:cNvPr id="5" name="H2qghj7itIk"/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810000" y="2143125"/>
            <a:ext cx="457200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4429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Música popular</a:t>
            </a:r>
          </a:p>
        </p:txBody>
      </p:sp>
      <p:sp>
        <p:nvSpPr>
          <p:cNvPr id="6" name="Marcador de Posição do Texto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Teixeirinha (Vítor Mateus Teixeira, 1961-1985),</a:t>
            </a:r>
          </a:p>
          <a:p>
            <a:r>
              <a:rPr lang="de-DE" b="1" dirty="0"/>
              <a:t>Canção de luto, 1961</a:t>
            </a:r>
          </a:p>
          <a:p>
            <a:r>
              <a:rPr lang="de-DE" dirty="0"/>
              <a:t>„Diga o que quer ouvir“</a:t>
            </a:r>
          </a:p>
        </p:txBody>
      </p:sp>
      <p:pic>
        <p:nvPicPr>
          <p:cNvPr id="7" name="dC5R0cLrojQ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4161183" y="51766"/>
            <a:ext cx="8030817" cy="4517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3785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Música Tradicional</a:t>
            </a:r>
          </a:p>
        </p:txBody>
      </p:sp>
      <p:pic>
        <p:nvPicPr>
          <p:cNvPr id="6" name="Marcador de Posição da Imagem 5"/>
          <p:cNvPicPr>
            <a:picLocks noGrp="1" noChangeAspect="1"/>
          </p:cNvPicPr>
          <p:nvPr>
            <p:ph type="pic" idx="1"/>
          </p:nvPr>
        </p:nvPicPr>
        <p:blipFill>
          <a:blip r:embed="rId4"/>
          <a:srcRect t="21816" b="21816"/>
          <a:stretch>
            <a:fillRect/>
          </a:stretch>
        </p:blipFill>
        <p:spPr/>
      </p:pic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r>
              <a:rPr lang="de-DE" dirty="0"/>
              <a:t>Repertório,</a:t>
            </a:r>
          </a:p>
          <a:p>
            <a:r>
              <a:rPr lang="de-DE" dirty="0"/>
              <a:t>Recolha da tradição -&gt;fonte de inspiração recriativa,</a:t>
            </a:r>
          </a:p>
          <a:p>
            <a:r>
              <a:rPr lang="de-DE" dirty="0"/>
              <a:t>Exibição,</a:t>
            </a:r>
          </a:p>
          <a:p>
            <a:r>
              <a:rPr lang="de-DE" dirty="0"/>
              <a:t>Construção instrumentos musicais</a:t>
            </a:r>
          </a:p>
        </p:txBody>
      </p:sp>
      <p:pic>
        <p:nvPicPr>
          <p:cNvPr id="5" name="Banda D'Alen - Foram-se os homens ao mar - 01 - Mourisca do Caniçal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3270" y="55262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856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7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51578" y="612790"/>
            <a:ext cx="9474727" cy="689761"/>
          </a:xfrm>
          <a:noFill/>
        </p:spPr>
        <p:txBody>
          <a:bodyPr>
            <a:normAutofit fontScale="90000"/>
          </a:bodyPr>
          <a:lstStyle/>
          <a:p>
            <a:r>
              <a:rPr lang="es-ES" dirty="0"/>
              <a:t>Os </a:t>
            </a:r>
            <a:r>
              <a:rPr lang="es-ES" dirty="0" err="1"/>
              <a:t>agrupamentos</a:t>
            </a:r>
            <a:r>
              <a:rPr lang="es-ES" dirty="0"/>
              <a:t>  de música tradicional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-251847" y="1307905"/>
            <a:ext cx="10851701" cy="3968205"/>
          </a:xfrm>
          <a:solidFill>
            <a:schemeClr val="accent1"/>
          </a:solidFill>
          <a:effectLst>
            <a:softEdge rad="31750"/>
          </a:effectLst>
          <a:scene3d>
            <a:camera prst="perspectiveContrastingLeftFacing"/>
            <a:lightRig rig="threePt" dir="t"/>
          </a:scene3d>
          <a:sp3d>
            <a:bevelT prst="convex"/>
          </a:sp3d>
        </p:spPr>
        <p:txBody>
          <a:bodyPr>
            <a:prstTxWarp prst="textCirclePour">
              <a:avLst/>
            </a:prstTxWarp>
            <a:normAutofit/>
          </a:bodyPr>
          <a:lstStyle/>
          <a:p>
            <a:pPr marL="0" indent="0">
              <a:buNone/>
            </a:pPr>
            <a:r>
              <a:rPr lang="es-ES" sz="2800" dirty="0"/>
              <a:t>1967 Tuna Flores de </a:t>
            </a:r>
            <a:r>
              <a:rPr lang="es-ES" sz="2800" dirty="0" err="1"/>
              <a:t>Maio</a:t>
            </a:r>
            <a:r>
              <a:rPr lang="es-ES" sz="2800" dirty="0"/>
              <a:t> </a:t>
            </a:r>
            <a:r>
              <a:rPr lang="es-ES" sz="2800" dirty="0">
                <a:sym typeface="Wingdings" panose="05000000000000000000" pitchFamily="2" charset="2"/>
              </a:rPr>
              <a:t></a:t>
            </a:r>
            <a:r>
              <a:rPr lang="es-ES" sz="2800" dirty="0"/>
              <a:t> 1986 Flores de </a:t>
            </a:r>
            <a:r>
              <a:rPr lang="es-ES" sz="2800" dirty="0" err="1"/>
              <a:t>Maio</a:t>
            </a:r>
            <a:r>
              <a:rPr lang="es-ES" sz="2800" dirty="0"/>
              <a:t> 1981 </a:t>
            </a:r>
            <a:r>
              <a:rPr lang="es-ES" sz="2800" dirty="0" err="1"/>
              <a:t>Algozes</a:t>
            </a:r>
            <a:r>
              <a:rPr lang="es-ES" sz="2800" dirty="0"/>
              <a:t> </a:t>
            </a:r>
            <a:r>
              <a:rPr lang="es-ES" sz="2800" dirty="0">
                <a:sym typeface="Wingdings" panose="05000000000000000000" pitchFamily="2" charset="2"/>
              </a:rPr>
              <a:t> 1986 Grupo </a:t>
            </a:r>
            <a:r>
              <a:rPr lang="es-ES" sz="2800" dirty="0" err="1">
                <a:sym typeface="Wingdings" panose="05000000000000000000" pitchFamily="2" charset="2"/>
              </a:rPr>
              <a:t>Xarabanda</a:t>
            </a:r>
            <a:r>
              <a:rPr lang="es-ES" sz="2800" dirty="0">
                <a:sym typeface="Wingdings" panose="05000000000000000000" pitchFamily="2" charset="2"/>
              </a:rPr>
              <a:t> (O </a:t>
            </a:r>
            <a:r>
              <a:rPr lang="es-ES" sz="2800" dirty="0" err="1">
                <a:sym typeface="Wingdings" panose="05000000000000000000" pitchFamily="2" charset="2"/>
              </a:rPr>
              <a:t>Batente</a:t>
            </a:r>
            <a:r>
              <a:rPr lang="es-ES" sz="2800" dirty="0">
                <a:sym typeface="Wingdings" panose="05000000000000000000" pitchFamily="2" charset="2"/>
              </a:rPr>
              <a:t>, Orquestra de Ponteado) 1987 Si Que </a:t>
            </a:r>
            <a:r>
              <a:rPr lang="es-ES" sz="2800" dirty="0" err="1">
                <a:sym typeface="Wingdings" panose="05000000000000000000" pitchFamily="2" charset="2"/>
              </a:rPr>
              <a:t>Brade</a:t>
            </a:r>
            <a:r>
              <a:rPr lang="es-ES" sz="2800" dirty="0">
                <a:sym typeface="Wingdings" panose="05000000000000000000" pitchFamily="2" charset="2"/>
              </a:rPr>
              <a:t> 1995 Banda </a:t>
            </a:r>
            <a:r>
              <a:rPr lang="es-ES" sz="2800" dirty="0" err="1">
                <a:sym typeface="Wingdings" panose="05000000000000000000" pitchFamily="2" charset="2"/>
              </a:rPr>
              <a:t>d’Além</a:t>
            </a:r>
            <a:r>
              <a:rPr lang="es-ES" sz="2800" dirty="0">
                <a:sym typeface="Wingdings" panose="05000000000000000000" pitchFamily="2" charset="2"/>
              </a:rPr>
              <a:t> 1996-2002 </a:t>
            </a:r>
            <a:r>
              <a:rPr lang="es-ES" sz="2800" dirty="0" err="1">
                <a:sym typeface="Wingdings" panose="05000000000000000000" pitchFamily="2" charset="2"/>
              </a:rPr>
              <a:t>Almma</a:t>
            </a:r>
            <a:r>
              <a:rPr lang="es-ES" sz="2800" dirty="0">
                <a:sym typeface="Wingdings" panose="05000000000000000000" pitchFamily="2" charset="2"/>
              </a:rPr>
              <a:t> 1997 </a:t>
            </a:r>
            <a:r>
              <a:rPr lang="es-ES" sz="2800" dirty="0" err="1">
                <a:sym typeface="Wingdings" panose="05000000000000000000" pitchFamily="2" charset="2"/>
              </a:rPr>
              <a:t>Encontros</a:t>
            </a:r>
            <a:r>
              <a:rPr lang="es-ES" sz="2800" dirty="0">
                <a:sym typeface="Wingdings" panose="05000000000000000000" pitchFamily="2" charset="2"/>
              </a:rPr>
              <a:t> da </a:t>
            </a:r>
            <a:r>
              <a:rPr lang="es-ES" sz="2800" dirty="0" err="1">
                <a:sym typeface="Wingdings" panose="05000000000000000000" pitchFamily="2" charset="2"/>
              </a:rPr>
              <a:t>Eira</a:t>
            </a:r>
            <a:r>
              <a:rPr lang="es-ES" sz="2800" dirty="0">
                <a:sym typeface="Wingdings" panose="05000000000000000000" pitchFamily="2" charset="2"/>
              </a:rPr>
              <a:t> -2010  2015 </a:t>
            </a:r>
            <a:r>
              <a:rPr lang="es-ES" sz="2800" dirty="0" err="1">
                <a:sym typeface="Wingdings" panose="05000000000000000000" pitchFamily="2" charset="2"/>
              </a:rPr>
              <a:t>C’azoada</a:t>
            </a:r>
            <a:endParaRPr lang="es-ES" sz="2800" dirty="0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Tertúlia madeirense, Lisboa, Ordem dos Engenheiros</a:t>
            </a:r>
            <a:endParaRPr lang="en-US" dirty="0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30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>
        <p:circle/>
        <p:sndAc>
          <p:stSnd>
            <p:snd r:embed="rId2" name="camera.wav"/>
          </p:stSnd>
        </p:sndAc>
      </p:transition>
    </mc:Choice>
    <mc:Fallback xmlns="">
      <p:transition spd="slow">
        <p:circle/>
        <p:sndAc>
          <p:stSnd>
            <p:snd r:embed="rId3" name="camera.wav"/>
          </p:stSnd>
        </p:sndAc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Música tradicional</a:t>
            </a:r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de-DE" sz="2800" dirty="0"/>
              <a:t>SUA PRÁTICA</a:t>
            </a:r>
          </a:p>
        </p:txBody>
      </p:sp>
      <p:sp>
        <p:nvSpPr>
          <p:cNvPr id="5" name="Retângulo 4"/>
          <p:cNvSpPr/>
          <p:nvPr/>
        </p:nvSpPr>
        <p:spPr>
          <a:xfrm>
            <a:off x="1283937" y="1316503"/>
            <a:ext cx="962107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s-ES" sz="2400" dirty="0"/>
              <a:t>A </a:t>
            </a:r>
            <a:r>
              <a:rPr lang="es-ES" sz="2400" dirty="0" err="1"/>
              <a:t>prática</a:t>
            </a:r>
            <a:r>
              <a:rPr lang="es-ES" sz="2400" dirty="0"/>
              <a:t> de musical tradicional sustenta </a:t>
            </a:r>
            <a:r>
              <a:rPr lang="es-ES" sz="2400" dirty="0" err="1"/>
              <a:t>um</a:t>
            </a:r>
            <a:r>
              <a:rPr lang="es-ES" sz="2400" dirty="0"/>
              <a:t> </a:t>
            </a:r>
            <a:r>
              <a:rPr lang="es-ES" sz="2400" dirty="0" err="1"/>
              <a:t>associativismo</a:t>
            </a:r>
            <a:r>
              <a:rPr lang="es-ES" sz="2400" dirty="0"/>
              <a:t> cultural</a:t>
            </a:r>
            <a:br>
              <a:rPr lang="es-ES" sz="2400" dirty="0"/>
            </a:br>
            <a:r>
              <a:rPr lang="es-ES" sz="2400" dirty="0"/>
              <a:t>(</a:t>
            </a:r>
            <a:r>
              <a:rPr lang="es-ES" sz="2400" dirty="0" err="1"/>
              <a:t>Exceção</a:t>
            </a:r>
            <a:r>
              <a:rPr lang="es-ES" sz="2400" dirty="0"/>
              <a:t>: </a:t>
            </a:r>
            <a:r>
              <a:rPr lang="es-ES" sz="2400" b="1" dirty="0">
                <a:hlinkClick r:id="rId2"/>
              </a:rPr>
              <a:t>Si Que </a:t>
            </a:r>
            <a:r>
              <a:rPr lang="es-ES" sz="2400" b="1" dirty="0" err="1">
                <a:hlinkClick r:id="rId2"/>
              </a:rPr>
              <a:t>Brade</a:t>
            </a:r>
            <a:r>
              <a:rPr lang="es-ES" sz="2400" b="1" dirty="0">
                <a:hlinkClick r:id="rId2"/>
              </a:rPr>
              <a:t> </a:t>
            </a:r>
            <a:r>
              <a:rPr lang="es-ES" sz="2400" dirty="0"/>
              <a:t>criada por </a:t>
            </a:r>
            <a:r>
              <a:rPr lang="es-ES" sz="2400" dirty="0" err="1"/>
              <a:t>um</a:t>
            </a:r>
            <a:r>
              <a:rPr lang="es-ES" sz="2400" dirty="0"/>
              <a:t> </a:t>
            </a:r>
            <a:r>
              <a:rPr lang="es-ES" sz="2400" dirty="0">
                <a:hlinkClick r:id="rId3"/>
              </a:rPr>
              <a:t>departamento </a:t>
            </a:r>
            <a:r>
              <a:rPr lang="es-ES" sz="2400" dirty="0" err="1">
                <a:hlinkClick r:id="rId3"/>
              </a:rPr>
              <a:t>governamental</a:t>
            </a:r>
            <a:r>
              <a:rPr lang="es-ES" sz="2400" dirty="0"/>
              <a:t>)</a:t>
            </a:r>
          </a:p>
          <a:p>
            <a:pPr marL="457200" indent="-457200">
              <a:buFont typeface="+mj-lt"/>
              <a:buAutoNum type="arabicPeriod"/>
            </a:pPr>
            <a:r>
              <a:rPr lang="es-ES" sz="2400" dirty="0"/>
              <a:t>Música tradicional responde a </a:t>
            </a:r>
            <a:r>
              <a:rPr lang="es-ES" sz="2400" dirty="0" err="1"/>
              <a:t>uma</a:t>
            </a:r>
            <a:r>
              <a:rPr lang="es-ES" sz="2400" dirty="0"/>
              <a:t> nova procura social:</a:t>
            </a:r>
            <a:br>
              <a:rPr lang="es-ES" sz="2400" dirty="0"/>
            </a:br>
            <a:r>
              <a:rPr lang="es-ES" sz="2400" dirty="0" err="1"/>
              <a:t>juventude</a:t>
            </a:r>
            <a:r>
              <a:rPr lang="es-ES" sz="2400" dirty="0"/>
              <a:t>, </a:t>
            </a:r>
            <a:r>
              <a:rPr lang="es-ES" sz="2400" dirty="0" err="1"/>
              <a:t>formação</a:t>
            </a:r>
            <a:r>
              <a:rPr lang="es-ES" sz="2400" dirty="0"/>
              <a:t> musical, </a:t>
            </a:r>
            <a:r>
              <a:rPr lang="es-ES" sz="2400" dirty="0" err="1"/>
              <a:t>recolhas</a:t>
            </a:r>
            <a:r>
              <a:rPr lang="es-ES" sz="2400" dirty="0"/>
              <a:t> (</a:t>
            </a:r>
            <a:r>
              <a:rPr lang="es-ES" sz="2400" dirty="0" err="1"/>
              <a:t>cancioneiro</a:t>
            </a:r>
            <a:r>
              <a:rPr lang="es-ES" sz="2400" dirty="0"/>
              <a:t>, saberes técnicos, etc.), recurso pedagógico, </a:t>
            </a:r>
            <a:r>
              <a:rPr lang="es-ES" sz="2400" dirty="0" err="1"/>
              <a:t>organização</a:t>
            </a:r>
            <a:r>
              <a:rPr lang="es-ES" sz="2400" dirty="0"/>
              <a:t> de </a:t>
            </a:r>
            <a:r>
              <a:rPr lang="es-ES" sz="2400" dirty="0" err="1"/>
              <a:t>lazer</a:t>
            </a:r>
            <a:r>
              <a:rPr lang="es-ES" sz="2400" dirty="0"/>
              <a:t>, </a:t>
            </a:r>
            <a:r>
              <a:rPr lang="es-ES" sz="2400" dirty="0" err="1"/>
              <a:t>identidade</a:t>
            </a:r>
            <a:r>
              <a:rPr lang="es-ES" sz="2400" dirty="0"/>
              <a:t> regional</a:t>
            </a:r>
          </a:p>
        </p:txBody>
      </p:sp>
    </p:spTree>
    <p:extLst>
      <p:ext uri="{BB962C8B-B14F-4D97-AF65-F5344CB8AC3E}">
        <p14:creationId xmlns:p14="http://schemas.microsoft.com/office/powerpoint/2010/main" val="10887268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Música folclórica, folclore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de-DE" dirty="0"/>
              <a:t>Grupos ou ranchos folclóricos,</a:t>
            </a:r>
          </a:p>
          <a:p>
            <a:r>
              <a:rPr lang="de-DE" dirty="0"/>
              <a:t>Fardamento</a:t>
            </a:r>
          </a:p>
          <a:p>
            <a:r>
              <a:rPr lang="de-DE" dirty="0"/>
              <a:t>Recolha da tradição -&gt; fixação em coreografias</a:t>
            </a:r>
          </a:p>
          <a:p>
            <a:r>
              <a:rPr lang="de-DE" dirty="0"/>
              <a:t>Repertório,</a:t>
            </a:r>
          </a:p>
          <a:p>
            <a:r>
              <a:rPr lang="de-DE" dirty="0"/>
              <a:t>Exibições,</a:t>
            </a:r>
          </a:p>
          <a:p>
            <a:r>
              <a:rPr lang="de-DE" dirty="0"/>
              <a:t>Dança</a:t>
            </a:r>
          </a:p>
          <a:p>
            <a:endParaRPr lang="de-DE" dirty="0"/>
          </a:p>
        </p:txBody>
      </p:sp>
      <p:pic>
        <p:nvPicPr>
          <p:cNvPr id="4" name="7f3c6xvCX5E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988904" y="-45140"/>
            <a:ext cx="8203096" cy="4614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863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Folclore</a:t>
            </a:r>
          </a:p>
        </p:txBody>
      </p:sp>
      <p:sp>
        <p:nvSpPr>
          <p:cNvPr id="7" name="Marcador de Posição do Texto 6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" sz="2400" dirty="0"/>
              <a:t>SUA PRÁTICA, HOJE</a:t>
            </a:r>
            <a:endParaRPr lang="de-DE" sz="2400" dirty="0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Tertúlia madeirense, Lisboa, Ordem dos Engenheiros</a:t>
            </a:r>
            <a:endParaRPr lang="en-US" dirty="0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5" name="Retângulo 4"/>
          <p:cNvSpPr/>
          <p:nvPr/>
        </p:nvSpPr>
        <p:spPr>
          <a:xfrm>
            <a:off x="1794932" y="805144"/>
            <a:ext cx="949592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/>
              <a:t>1. </a:t>
            </a:r>
            <a:r>
              <a:rPr lang="es-ES" dirty="0" err="1"/>
              <a:t>Uma</a:t>
            </a:r>
            <a:r>
              <a:rPr lang="es-ES" dirty="0"/>
              <a:t> rede densa de </a:t>
            </a:r>
            <a:r>
              <a:rPr lang="es-ES" dirty="0" err="1"/>
              <a:t>agrupamentos</a:t>
            </a:r>
            <a:r>
              <a:rPr lang="es-ES" dirty="0"/>
              <a:t>, que </a:t>
            </a:r>
            <a:r>
              <a:rPr lang="es-ES" dirty="0" err="1"/>
              <a:t>lutam</a:t>
            </a:r>
            <a:r>
              <a:rPr lang="es-ES" dirty="0"/>
              <a:t> pela </a:t>
            </a:r>
            <a:r>
              <a:rPr lang="es-ES" dirty="0" err="1"/>
              <a:t>mobilização</a:t>
            </a:r>
            <a:r>
              <a:rPr lang="es-ES" dirty="0"/>
              <a:t> de </a:t>
            </a:r>
            <a:r>
              <a:rPr lang="es-ES" dirty="0" err="1"/>
              <a:t>praticantes</a:t>
            </a:r>
            <a:r>
              <a:rPr lang="es-ES" dirty="0"/>
              <a:t> e </a:t>
            </a:r>
            <a:r>
              <a:rPr lang="es-ES" dirty="0" err="1"/>
              <a:t>não</a:t>
            </a:r>
            <a:r>
              <a:rPr lang="es-ES" dirty="0"/>
              <a:t> tanto de público,</a:t>
            </a:r>
          </a:p>
          <a:p>
            <a:r>
              <a:rPr lang="es-ES" dirty="0"/>
              <a:t>2. </a:t>
            </a:r>
            <a:r>
              <a:rPr lang="es-ES" dirty="0" err="1"/>
              <a:t>Assenta</a:t>
            </a:r>
            <a:r>
              <a:rPr lang="es-ES" dirty="0"/>
              <a:t> </a:t>
            </a:r>
            <a:r>
              <a:rPr lang="es-ES" dirty="0" err="1"/>
              <a:t>numa</a:t>
            </a:r>
            <a:r>
              <a:rPr lang="es-ES" dirty="0"/>
              <a:t> estética </a:t>
            </a:r>
            <a:r>
              <a:rPr lang="es-ES" dirty="0" err="1"/>
              <a:t>instituída</a:t>
            </a:r>
            <a:r>
              <a:rPr lang="es-ES" dirty="0"/>
              <a:t> e institucionalizada desde os anos 1940</a:t>
            </a:r>
          </a:p>
          <a:p>
            <a:r>
              <a:rPr lang="es-ES" dirty="0"/>
              <a:t>3. Os </a:t>
            </a:r>
            <a:r>
              <a:rPr lang="es-ES" dirty="0" err="1"/>
              <a:t>melhores</a:t>
            </a:r>
            <a:r>
              <a:rPr lang="es-ES" dirty="0"/>
              <a:t> </a:t>
            </a:r>
            <a:r>
              <a:rPr lang="es-ES" dirty="0" err="1"/>
              <a:t>expoentes</a:t>
            </a:r>
            <a:r>
              <a:rPr lang="es-ES" dirty="0"/>
              <a:t> </a:t>
            </a:r>
            <a:r>
              <a:rPr lang="es-ES" dirty="0" err="1"/>
              <a:t>acedem</a:t>
            </a:r>
            <a:r>
              <a:rPr lang="es-ES" dirty="0"/>
              <a:t> </a:t>
            </a:r>
            <a:r>
              <a:rPr lang="es-ES" dirty="0" err="1"/>
              <a:t>ao</a:t>
            </a:r>
            <a:r>
              <a:rPr lang="es-ES" dirty="0"/>
              <a:t> mercado turístico (p. ex. Boa Nova, </a:t>
            </a:r>
            <a:r>
              <a:rPr lang="es-ES" dirty="0" err="1"/>
              <a:t>Camacha</a:t>
            </a:r>
            <a:r>
              <a:rPr lang="es-ES" dirty="0"/>
              <a:t>, Livramento)</a:t>
            </a:r>
          </a:p>
          <a:p>
            <a:r>
              <a:rPr lang="es-ES" dirty="0"/>
              <a:t>3. </a:t>
            </a:r>
            <a:r>
              <a:rPr lang="es-ES" dirty="0" err="1"/>
              <a:t>Alguns</a:t>
            </a:r>
            <a:r>
              <a:rPr lang="es-ES" dirty="0"/>
              <a:t> </a:t>
            </a:r>
            <a:r>
              <a:rPr lang="es-ES" dirty="0" err="1"/>
              <a:t>agrupamentos</a:t>
            </a:r>
            <a:r>
              <a:rPr lang="es-ES" dirty="0"/>
              <a:t> </a:t>
            </a:r>
            <a:r>
              <a:rPr lang="es-ES" dirty="0" err="1"/>
              <a:t>atingem</a:t>
            </a:r>
            <a:r>
              <a:rPr lang="es-ES" dirty="0"/>
              <a:t> </a:t>
            </a:r>
            <a:r>
              <a:rPr lang="es-ES" dirty="0" err="1"/>
              <a:t>nível</a:t>
            </a:r>
            <a:r>
              <a:rPr lang="es-ES" dirty="0"/>
              <a:t> </a:t>
            </a:r>
            <a:r>
              <a:rPr lang="es-ES" dirty="0" err="1"/>
              <a:t>semi-profissionalizado</a:t>
            </a:r>
            <a:r>
              <a:rPr lang="es-ES" dirty="0"/>
              <a:t>, divulgando a </a:t>
            </a:r>
            <a:r>
              <a:rPr lang="es-ES" dirty="0" err="1"/>
              <a:t>imagem</a:t>
            </a:r>
            <a:r>
              <a:rPr lang="es-ES" dirty="0"/>
              <a:t> cultural oficial da </a:t>
            </a:r>
            <a:r>
              <a:rPr lang="es-ES" dirty="0" err="1"/>
              <a:t>da</a:t>
            </a:r>
            <a:r>
              <a:rPr lang="es-ES" dirty="0"/>
              <a:t> Madeira no exterior (diáspora, </a:t>
            </a:r>
            <a:r>
              <a:rPr lang="es-ES" dirty="0" err="1"/>
              <a:t>promoção</a:t>
            </a:r>
            <a:r>
              <a:rPr lang="es-ES" dirty="0"/>
              <a:t> turística)</a:t>
            </a:r>
          </a:p>
        </p:txBody>
      </p:sp>
    </p:spTree>
    <p:extLst>
      <p:ext uri="{BB962C8B-B14F-4D97-AF65-F5344CB8AC3E}">
        <p14:creationId xmlns:p14="http://schemas.microsoft.com/office/powerpoint/2010/main" val="1050473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>
        <p:circle/>
        <p:sndAc>
          <p:stSnd>
            <p:snd r:embed="rId2" name="camera.wav"/>
          </p:stSnd>
        </p:sndAc>
      </p:transition>
    </mc:Choice>
    <mc:Fallback xmlns="">
      <p:transition spd="slow">
        <p:circle/>
        <p:sndAc>
          <p:stSnd>
            <p:snd r:embed="rId4" name="camera.wav"/>
          </p:stSnd>
        </p:sndAc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Estéticas de ação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Exemplo:</a:t>
            </a:r>
          </a:p>
          <a:p>
            <a:r>
              <a:rPr lang="de-DE" dirty="0"/>
              <a:t>Baile da meia volta, PXO</a:t>
            </a:r>
          </a:p>
        </p:txBody>
      </p:sp>
      <p:pic>
        <p:nvPicPr>
          <p:cNvPr id="4" name="Música Tradicional da Madeira - Porto Santo - 05 - Track 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93635" y="5956700"/>
            <a:ext cx="609600" cy="609600"/>
          </a:xfrm>
          <a:prstGeom prst="rect">
            <a:avLst/>
          </a:prstGeom>
        </p:spPr>
      </p:pic>
      <p:pic>
        <p:nvPicPr>
          <p:cNvPr id="8" name="Thn5Lxpy7C4"/>
          <p:cNvPicPr>
            <a:picLocks noRot="1" noChangeAspect="1"/>
          </p:cNvPicPr>
          <p:nvPr>
            <a:videoFile r:link="rId3"/>
          </p:nvPr>
        </p:nvPicPr>
        <p:blipFill>
          <a:blip r:embed="rId6"/>
          <a:stretch>
            <a:fillRect/>
          </a:stretch>
        </p:blipFill>
        <p:spPr>
          <a:xfrm>
            <a:off x="0" y="8254"/>
            <a:ext cx="12192000" cy="4576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950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24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rgbClr val="2E2B21"/>
      </a:dk1>
      <a:lt1>
        <a:srgbClr val="FFFFFF"/>
      </a:lt1>
      <a:dk2>
        <a:srgbClr val="605B4F"/>
      </a:dk2>
      <a:lt2>
        <a:srgbClr val="D8D6BE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4825F1AF-8DBC-4E3D-9F3D-688338DA83F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548</TotalTime>
  <Words>387</Words>
  <Application>Microsoft Office PowerPoint</Application>
  <PresentationFormat>Ecrã Panorâmico</PresentationFormat>
  <Paragraphs>53</Paragraphs>
  <Slides>11</Slides>
  <Notes>0</Notes>
  <HiddenSlides>0</HiddenSlides>
  <MMClips>7</MMClips>
  <ScaleCrop>false</ScaleCrop>
  <HeadingPairs>
    <vt:vector size="6" baseType="variant">
      <vt:variant>
        <vt:lpstr>Tipos de letra usados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11</vt:i4>
      </vt:variant>
    </vt:vector>
  </HeadingPairs>
  <TitlesOfParts>
    <vt:vector size="16" baseType="lpstr">
      <vt:lpstr>Tw Cen MT</vt:lpstr>
      <vt:lpstr>Tw Cen MT Condensed</vt:lpstr>
      <vt:lpstr>Wingdings</vt:lpstr>
      <vt:lpstr>Wingdings 3</vt:lpstr>
      <vt:lpstr>Integral</vt:lpstr>
      <vt:lpstr>Como se lembram e esquecem tradições populares Diálogo com a diáspora madeirense </vt:lpstr>
      <vt:lpstr>Música, músicas …</vt:lpstr>
      <vt:lpstr>Música popular</vt:lpstr>
      <vt:lpstr>Música Tradicional</vt:lpstr>
      <vt:lpstr>Os agrupamentos  de música tradicional</vt:lpstr>
      <vt:lpstr>Música tradicional</vt:lpstr>
      <vt:lpstr>Música folclórica, folclore</vt:lpstr>
      <vt:lpstr>Folclore</vt:lpstr>
      <vt:lpstr>Estéticas de ação</vt:lpstr>
      <vt:lpstr>Pós-folclorismo …?</vt:lpstr>
      <vt:lpstr>OBRIGADO PELA ATENÇÃO DISPENSADA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Como se lembram e esquecem tradições populares Diálogo com a diáspora madeirense</dc:title>
  <dc:creator>Jorge Freitas Branco</dc:creator>
  <cp:lastModifiedBy>Jorge Freitas Branco</cp:lastModifiedBy>
  <cp:revision>19</cp:revision>
  <dcterms:created xsi:type="dcterms:W3CDTF">2017-05-07T13:30:50Z</dcterms:created>
  <dcterms:modified xsi:type="dcterms:W3CDTF">2017-05-08T17:35:08Z</dcterms:modified>
</cp:coreProperties>
</file>